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sldIdLst>
    <p:sldId id="334" r:id="rId2"/>
    <p:sldId id="302" r:id="rId3"/>
    <p:sldId id="316" r:id="rId4"/>
    <p:sldId id="275" r:id="rId5"/>
    <p:sldId id="281" r:id="rId6"/>
    <p:sldId id="278" r:id="rId7"/>
    <p:sldId id="335" r:id="rId8"/>
    <p:sldId id="283" r:id="rId9"/>
    <p:sldId id="317" r:id="rId10"/>
    <p:sldId id="284" r:id="rId11"/>
    <p:sldId id="285" r:id="rId12"/>
    <p:sldId id="318" r:id="rId13"/>
    <p:sldId id="286" r:id="rId14"/>
    <p:sldId id="304" r:id="rId15"/>
    <p:sldId id="287" r:id="rId16"/>
    <p:sldId id="288" r:id="rId17"/>
    <p:sldId id="289" r:id="rId18"/>
    <p:sldId id="290" r:id="rId19"/>
    <p:sldId id="305" r:id="rId20"/>
    <p:sldId id="291" r:id="rId21"/>
    <p:sldId id="292" r:id="rId22"/>
    <p:sldId id="306" r:id="rId23"/>
    <p:sldId id="293" r:id="rId24"/>
    <p:sldId id="294" r:id="rId25"/>
    <p:sldId id="297" r:id="rId26"/>
    <p:sldId id="296" r:id="rId27"/>
    <p:sldId id="295" r:id="rId28"/>
    <p:sldId id="277" r:id="rId29"/>
    <p:sldId id="279" r:id="rId30"/>
    <p:sldId id="282" r:id="rId31"/>
    <p:sldId id="298" r:id="rId32"/>
    <p:sldId id="299" r:id="rId33"/>
    <p:sldId id="300" r:id="rId34"/>
    <p:sldId id="301" r:id="rId35"/>
    <p:sldId id="314" r:id="rId36"/>
    <p:sldId id="312" r:id="rId37"/>
    <p:sldId id="313" r:id="rId38"/>
    <p:sldId id="319" r:id="rId39"/>
    <p:sldId id="321" r:id="rId40"/>
    <p:sldId id="322" r:id="rId41"/>
    <p:sldId id="323" r:id="rId42"/>
    <p:sldId id="324" r:id="rId43"/>
    <p:sldId id="325" r:id="rId44"/>
    <p:sldId id="326" r:id="rId45"/>
    <p:sldId id="327" r:id="rId46"/>
    <p:sldId id="328" r:id="rId47"/>
    <p:sldId id="329" r:id="rId48"/>
    <p:sldId id="330" r:id="rId49"/>
    <p:sldId id="332" r:id="rId50"/>
    <p:sldId id="307" r:id="rId51"/>
    <p:sldId id="333" r:id="rId52"/>
    <p:sldId id="308" r:id="rId53"/>
    <p:sldId id="309" r:id="rId54"/>
    <p:sldId id="310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364" autoAdjust="0"/>
  </p:normalViewPr>
  <p:slideViewPr>
    <p:cSldViewPr snapToGrid="0">
      <p:cViewPr varScale="1">
        <p:scale>
          <a:sx n="66" d="100"/>
          <a:sy n="66" d="100"/>
        </p:scale>
        <p:origin x="82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56AC-97E6-4CEE-858E-95A91CE6F97E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75B0-C186-4BDA-A7D8-ED53B4E76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58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56AC-97E6-4CEE-858E-95A91CE6F97E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75B0-C186-4BDA-A7D8-ED53B4E76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94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56AC-97E6-4CEE-858E-95A91CE6F97E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75B0-C186-4BDA-A7D8-ED53B4E76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80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56AC-97E6-4CEE-858E-95A91CE6F97E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75B0-C186-4BDA-A7D8-ED53B4E76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68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56AC-97E6-4CEE-858E-95A91CE6F97E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75B0-C186-4BDA-A7D8-ED53B4E76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80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56AC-97E6-4CEE-858E-95A91CE6F97E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75B0-C186-4BDA-A7D8-ED53B4E76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91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56AC-97E6-4CEE-858E-95A91CE6F97E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75B0-C186-4BDA-A7D8-ED53B4E76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76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56AC-97E6-4CEE-858E-95A91CE6F97E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75B0-C186-4BDA-A7D8-ED53B4E76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315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56AC-97E6-4CEE-858E-95A91CE6F97E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75B0-C186-4BDA-A7D8-ED53B4E76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179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56AC-97E6-4CEE-858E-95A91CE6F97E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75B0-C186-4BDA-A7D8-ED53B4E76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07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56AC-97E6-4CEE-858E-95A91CE6F97E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75B0-C186-4BDA-A7D8-ED53B4E76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90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A56AC-97E6-4CEE-858E-95A91CE6F97E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575B0-C186-4BDA-A7D8-ED53B4E76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5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975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55" y="1"/>
            <a:ext cx="11003972" cy="660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20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04" y="63588"/>
            <a:ext cx="11752118" cy="63488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79818" y="6494318"/>
            <a:ext cx="30636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AJKD Vol XX | Iss XX | Month 2019</a:t>
            </a:r>
          </a:p>
        </p:txBody>
      </p:sp>
      <p:sp>
        <p:nvSpPr>
          <p:cNvPr id="5" name="Right Arrow 4"/>
          <p:cNvSpPr/>
          <p:nvPr/>
        </p:nvSpPr>
        <p:spPr>
          <a:xfrm>
            <a:off x="7656394" y="3466532"/>
            <a:ext cx="559558" cy="504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596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1" y="1"/>
            <a:ext cx="119097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12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91" y="0"/>
            <a:ext cx="11968976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81867" y="6062132"/>
            <a:ext cx="46331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       </a:t>
            </a:r>
            <a:r>
              <a:rPr lang="en-US" dirty="0" smtClean="0">
                <a:solidFill>
                  <a:srgbClr val="FF0000"/>
                </a:solidFill>
              </a:rPr>
              <a:t>Am </a:t>
            </a:r>
            <a:r>
              <a:rPr lang="en-US" dirty="0">
                <a:solidFill>
                  <a:srgbClr val="FF0000"/>
                </a:solidFill>
              </a:rPr>
              <a:t>J Transplant. 2020;20:42–56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8879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93" y="546410"/>
            <a:ext cx="11095463" cy="542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67289" y="6175021"/>
            <a:ext cx="50414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Am J Transplant. 2020;20:42–56</a:t>
            </a:r>
            <a:r>
              <a:rPr lang="en-US" dirty="0" smtClean="0">
                <a:solidFill>
                  <a:srgbClr val="FF0000"/>
                </a:solidFill>
              </a:rPr>
              <a:t>.  </a:t>
            </a:r>
            <a:endParaRPr lang="fa-I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058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3987" y="1379096"/>
            <a:ext cx="87242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key requirement of the immune system is to </a:t>
            </a:r>
            <a:r>
              <a:rPr lang="en-US" sz="2800" dirty="0" smtClean="0"/>
              <a:t>distinguish </a:t>
            </a:r>
            <a:r>
              <a:rPr lang="en-US" sz="2800" dirty="0" smtClean="0">
                <a:solidFill>
                  <a:srgbClr val="FF0000"/>
                </a:solidFill>
              </a:rPr>
              <a:t>self </a:t>
            </a:r>
            <a:r>
              <a:rPr lang="en-US" sz="2800" dirty="0">
                <a:solidFill>
                  <a:srgbClr val="FF0000"/>
                </a:solidFill>
              </a:rPr>
              <a:t>from </a:t>
            </a:r>
            <a:r>
              <a:rPr lang="en-US" sz="2800" dirty="0" smtClean="0">
                <a:solidFill>
                  <a:srgbClr val="FF0000"/>
                </a:solidFill>
              </a:rPr>
              <a:t>non self</a:t>
            </a:r>
            <a:r>
              <a:rPr lang="en-US" sz="2800" dirty="0" smtClean="0"/>
              <a:t>. The </a:t>
            </a:r>
            <a:r>
              <a:rPr lang="en-US" sz="2800" dirty="0"/>
              <a:t>life of a T cell begins in the thymus, where </a:t>
            </a:r>
            <a:r>
              <a:rPr lang="en-US" sz="2800" dirty="0" smtClean="0"/>
              <a:t>immature cells </a:t>
            </a:r>
            <a:r>
              <a:rPr lang="en-US" sz="2800" dirty="0"/>
              <a:t>proliferate and create a wide repertoire of TCRs </a:t>
            </a:r>
            <a:r>
              <a:rPr lang="en-US" sz="2800" dirty="0" smtClean="0"/>
              <a:t>through recombination </a:t>
            </a:r>
            <a:r>
              <a:rPr lang="en-US" sz="2800" dirty="0"/>
              <a:t>of the TCR gene segments. A selection </a:t>
            </a:r>
            <a:r>
              <a:rPr lang="en-US" sz="2800" dirty="0" smtClean="0"/>
              <a:t>process then </a:t>
            </a:r>
            <a:r>
              <a:rPr lang="en-US" sz="2800" dirty="0"/>
              <a:t>begins, and T cells with strong reactivity to </a:t>
            </a:r>
            <a:r>
              <a:rPr lang="en-US" sz="2800" dirty="0" smtClean="0"/>
              <a:t>self-peptides are </a:t>
            </a:r>
            <a:r>
              <a:rPr lang="en-US" sz="2800" dirty="0"/>
              <a:t>deleted in the thymus to prevent </a:t>
            </a:r>
            <a:r>
              <a:rPr lang="en-US" sz="2800" dirty="0" smtClean="0"/>
              <a:t>autoreactivity </a:t>
            </a:r>
            <a:r>
              <a:rPr lang="en-US" sz="2800" dirty="0"/>
              <a:t>in a </a:t>
            </a:r>
            <a:r>
              <a:rPr lang="en-US" sz="2800" dirty="0" smtClean="0"/>
              <a:t>process, called </a:t>
            </a:r>
            <a:r>
              <a:rPr lang="en-US" sz="2800" dirty="0">
                <a:solidFill>
                  <a:srgbClr val="FF0000"/>
                </a:solidFill>
              </a:rPr>
              <a:t>central </a:t>
            </a:r>
            <a:r>
              <a:rPr lang="en-US" sz="2800" dirty="0" smtClean="0">
                <a:solidFill>
                  <a:srgbClr val="FF0000"/>
                </a:solidFill>
              </a:rPr>
              <a:t>tolerance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66830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5845" y="1672682"/>
            <a:ext cx="106717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Some </a:t>
            </a:r>
            <a:r>
              <a:rPr lang="en-US" sz="2800" dirty="0" smtClean="0"/>
              <a:t>TCRs may </a:t>
            </a:r>
            <a:r>
              <a:rPr lang="en-US" sz="2800" dirty="0"/>
              <a:t>have specificity that is cross-reactive with self-antigens</a:t>
            </a:r>
            <a:r>
              <a:rPr lang="en-US" sz="2800" dirty="0" smtClean="0"/>
              <a:t>. To </a:t>
            </a:r>
            <a:r>
              <a:rPr lang="en-US" sz="2800" dirty="0"/>
              <a:t>prevent autoimmunity, numerous immune </a:t>
            </a:r>
            <a:r>
              <a:rPr lang="en-US" sz="2800" dirty="0" smtClean="0"/>
              <a:t>checkpoint pathways regulate </a:t>
            </a:r>
            <a:r>
              <a:rPr lang="en-US" sz="2800" dirty="0"/>
              <a:t>activation of T cells at multiple steps </a:t>
            </a:r>
            <a:r>
              <a:rPr lang="en-US" sz="2800" dirty="0" smtClean="0"/>
              <a:t>during an </a:t>
            </a:r>
            <a:r>
              <a:rPr lang="en-US" sz="2800" dirty="0"/>
              <a:t>immune </a:t>
            </a:r>
            <a:r>
              <a:rPr lang="en-US" sz="2800" dirty="0" err="1" smtClean="0"/>
              <a:t>esponse</a:t>
            </a:r>
            <a:r>
              <a:rPr lang="en-US" sz="2800" dirty="0"/>
              <a:t>, a process called </a:t>
            </a:r>
            <a:r>
              <a:rPr lang="en-US" sz="2800" dirty="0">
                <a:solidFill>
                  <a:srgbClr val="FF0000"/>
                </a:solidFill>
              </a:rPr>
              <a:t>peripheral tolerance</a:t>
            </a:r>
            <a:r>
              <a:rPr lang="en-US" sz="2800" dirty="0" smtClean="0"/>
              <a:t>. Central </a:t>
            </a:r>
            <a:r>
              <a:rPr lang="en-US" sz="2800" dirty="0"/>
              <a:t>to this process are the cytotoxic T-lymphocyte–associated antigen 4 </a:t>
            </a:r>
            <a:r>
              <a:rPr lang="en-US" sz="2800" dirty="0">
                <a:solidFill>
                  <a:srgbClr val="FF0000"/>
                </a:solidFill>
              </a:rPr>
              <a:t>(CTLA-4) </a:t>
            </a:r>
            <a:r>
              <a:rPr lang="en-US" sz="2800" dirty="0"/>
              <a:t>and programmed death </a:t>
            </a:r>
            <a:r>
              <a:rPr lang="en-US" sz="2800" dirty="0">
                <a:solidFill>
                  <a:srgbClr val="FF0000"/>
                </a:solidFill>
              </a:rPr>
              <a:t>1 (PD-1</a:t>
            </a:r>
            <a:r>
              <a:rPr lang="en-US" sz="2800" dirty="0" smtClean="0">
                <a:solidFill>
                  <a:srgbClr val="FF0000"/>
                </a:solidFill>
              </a:rPr>
              <a:t>) immune </a:t>
            </a:r>
            <a:r>
              <a:rPr lang="en-US" sz="2800" dirty="0">
                <a:solidFill>
                  <a:srgbClr val="FF0000"/>
                </a:solidFill>
              </a:rPr>
              <a:t>checkpoint </a:t>
            </a:r>
            <a:r>
              <a:rPr lang="en-US" sz="2800" dirty="0" smtClean="0">
                <a:solidFill>
                  <a:srgbClr val="FF0000"/>
                </a:solidFill>
              </a:rPr>
              <a:t>pathways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053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795" y="0"/>
            <a:ext cx="1032602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63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4607" y="1576552"/>
            <a:ext cx="1077310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CTLA-4 is a CD28 homolog with </a:t>
            </a:r>
            <a:r>
              <a:rPr lang="en-US" sz="2400" dirty="0" smtClean="0">
                <a:solidFill>
                  <a:srgbClr val="FF0000"/>
                </a:solidFill>
              </a:rPr>
              <a:t>much higher binding affinity </a:t>
            </a:r>
            <a:r>
              <a:rPr lang="en-US" sz="2400" dirty="0" smtClean="0"/>
              <a:t>for B7; however, unlike CD28, binding of CTLA-4 to  B7 does not produce a stimulatory signal. As such, this </a:t>
            </a:r>
            <a:r>
              <a:rPr lang="en-US" sz="2400" dirty="0" smtClean="0">
                <a:solidFill>
                  <a:srgbClr val="FF0000"/>
                </a:solidFill>
              </a:rPr>
              <a:t>competitive</a:t>
            </a:r>
            <a:r>
              <a:rPr lang="en-US" sz="2400" dirty="0" smtClean="0"/>
              <a:t> binding can prevent the costimulatory signal normally provided by CD28:B7 binding. The relative amount of CD28:B7 binding versus CTLA-4:B7 binding determines ,whether a T cell will undergo activation or anergy.   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</a:t>
            </a:r>
          </a:p>
          <a:p>
            <a:r>
              <a:rPr lang="en-US" sz="1400" dirty="0" smtClean="0"/>
              <a:t>                                                        </a:t>
            </a:r>
            <a:r>
              <a:rPr lang="en-US" sz="1400" dirty="0" smtClean="0">
                <a:solidFill>
                  <a:srgbClr val="FF0000"/>
                </a:solidFill>
              </a:rPr>
              <a:t>American </a:t>
            </a:r>
            <a:r>
              <a:rPr lang="en-US" sz="1400" dirty="0">
                <a:solidFill>
                  <a:srgbClr val="FF0000"/>
                </a:solidFill>
              </a:rPr>
              <a:t>Journal of Clinical Oncology  Volume 39, Number 1, February </a:t>
            </a:r>
            <a:r>
              <a:rPr lang="en-US" sz="1400" dirty="0" smtClean="0">
                <a:solidFill>
                  <a:srgbClr val="FF0000"/>
                </a:solidFill>
              </a:rPr>
              <a:t>2016        </a:t>
            </a:r>
            <a:endParaRPr lang="fa-I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243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44" y="329783"/>
            <a:ext cx="11227633" cy="617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163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6801" y="2302933"/>
            <a:ext cx="67394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sz="2800" dirty="0">
                <a:solidFill>
                  <a:srgbClr val="FF0000"/>
                </a:solidFill>
              </a:rPr>
              <a:t>Transplantation in highly sensitized patients</a:t>
            </a:r>
            <a:r>
              <a:rPr lang="en-US" sz="2800" dirty="0" smtClean="0">
                <a:solidFill>
                  <a:srgbClr val="FF0000"/>
                </a:solidFill>
              </a:rPr>
              <a:t>:          challenges </a:t>
            </a:r>
            <a:r>
              <a:rPr lang="en-US" sz="2800" dirty="0">
                <a:solidFill>
                  <a:srgbClr val="FF0000"/>
                </a:solidFill>
              </a:rPr>
              <a:t>and </a:t>
            </a:r>
            <a:r>
              <a:rPr lang="en-US" sz="2800" dirty="0" smtClean="0">
                <a:solidFill>
                  <a:srgbClr val="FF0000"/>
                </a:solidFill>
              </a:rPr>
              <a:t>recommendation          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33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4967" y="600500"/>
            <a:ext cx="11313993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In </a:t>
            </a:r>
            <a:r>
              <a:rPr lang="en-US" sz="2400" dirty="0" smtClean="0"/>
              <a:t>the follow-up </a:t>
            </a:r>
            <a:r>
              <a:rPr lang="en-US" sz="2400" dirty="0"/>
              <a:t>analysis of the </a:t>
            </a:r>
            <a:r>
              <a:rPr lang="en-US" sz="2400" dirty="0">
                <a:solidFill>
                  <a:srgbClr val="FF0000"/>
                </a:solidFill>
              </a:rPr>
              <a:t>BENEFIT</a:t>
            </a:r>
            <a:r>
              <a:rPr lang="en-US" sz="2400" dirty="0" smtClean="0"/>
              <a:t>, found </a:t>
            </a:r>
            <a:r>
              <a:rPr lang="en-US" sz="2400" dirty="0"/>
              <a:t>that </a:t>
            </a:r>
            <a:r>
              <a:rPr lang="en-US" sz="2400" dirty="0" smtClean="0"/>
              <a:t>recipient mortality </a:t>
            </a:r>
            <a:r>
              <a:rPr lang="en-US" sz="2400" dirty="0"/>
              <a:t>and the graft failure rate </a:t>
            </a:r>
            <a:r>
              <a:rPr lang="en-US" sz="2400" dirty="0" smtClean="0"/>
              <a:t>and incidence </a:t>
            </a:r>
            <a:r>
              <a:rPr lang="en-US" sz="2400" dirty="0"/>
              <a:t>of dnDSAs   at 7 years after transplantation were significantly </a:t>
            </a:r>
            <a:r>
              <a:rPr lang="en-US" sz="2400" dirty="0">
                <a:solidFill>
                  <a:srgbClr val="FF0000"/>
                </a:solidFill>
              </a:rPr>
              <a:t>lower</a:t>
            </a:r>
            <a:r>
              <a:rPr lang="en-US" sz="2400" dirty="0"/>
              <a:t> in </a:t>
            </a:r>
            <a:r>
              <a:rPr lang="en-US" sz="2400" dirty="0" smtClean="0"/>
              <a:t>the group </a:t>
            </a:r>
            <a:r>
              <a:rPr lang="en-US" sz="2400" dirty="0"/>
              <a:t>of recipients treated with Belatacept compared with </a:t>
            </a:r>
            <a:r>
              <a:rPr lang="en-US" sz="2400" dirty="0" smtClean="0"/>
              <a:t>the control treated </a:t>
            </a:r>
            <a:r>
              <a:rPr lang="en-US" sz="2400" dirty="0"/>
              <a:t>with calcineurin </a:t>
            </a:r>
            <a:r>
              <a:rPr lang="en-US" sz="2400" dirty="0" smtClean="0"/>
              <a:t>inhibitors. KTRs included in </a:t>
            </a:r>
            <a:r>
              <a:rPr lang="en-US" sz="2400" dirty="0"/>
              <a:t>the BENEFIT, </a:t>
            </a:r>
            <a:r>
              <a:rPr lang="en-US" sz="2400" dirty="0" smtClean="0"/>
              <a:t>showed </a:t>
            </a:r>
            <a:r>
              <a:rPr lang="en-US" sz="2400" dirty="0"/>
              <a:t>that the proportion </a:t>
            </a:r>
            <a:r>
              <a:rPr lang="en-US" sz="2400" dirty="0" smtClean="0"/>
              <a:t>and the </a:t>
            </a:r>
            <a:r>
              <a:rPr lang="en-US" sz="2400" dirty="0"/>
              <a:t>absolute number of </a:t>
            </a:r>
            <a:r>
              <a:rPr lang="en-US" sz="2400" dirty="0" smtClean="0"/>
              <a:t>CD19+, CD24 ,CD38 on B </a:t>
            </a:r>
            <a:r>
              <a:rPr lang="en-US" sz="2400" dirty="0"/>
              <a:t>cells, </a:t>
            </a:r>
            <a:r>
              <a:rPr lang="en-US" sz="2400" dirty="0" smtClean="0"/>
              <a:t>(a subset known </a:t>
            </a:r>
            <a:r>
              <a:rPr lang="en-US" sz="2400" dirty="0"/>
              <a:t>to be associated with operational </a:t>
            </a:r>
            <a:r>
              <a:rPr lang="en-US" sz="2400" dirty="0" smtClean="0"/>
              <a:t>tolerance)  are in creased compared </a:t>
            </a:r>
            <a:r>
              <a:rPr lang="en-US" sz="2400" dirty="0"/>
              <a:t>with controls. This suggests that </a:t>
            </a:r>
            <a:r>
              <a:rPr lang="en-US" sz="2400" dirty="0" smtClean="0"/>
              <a:t>Belatacept may </a:t>
            </a:r>
            <a:r>
              <a:rPr lang="en-US" sz="2400" dirty="0">
                <a:solidFill>
                  <a:srgbClr val="FF0000"/>
                </a:solidFill>
              </a:rPr>
              <a:t>have regulatory effect on B </a:t>
            </a:r>
            <a:r>
              <a:rPr lang="en-US" sz="2400" dirty="0" smtClean="0">
                <a:solidFill>
                  <a:srgbClr val="FF0000"/>
                </a:solidFill>
              </a:rPr>
              <a:t>cells </a:t>
            </a:r>
            <a:r>
              <a:rPr lang="en-US" sz="2400" dirty="0"/>
              <a:t>. Thus, </a:t>
            </a:r>
            <a:r>
              <a:rPr lang="en-US" sz="2400" dirty="0" smtClean="0"/>
              <a:t>the </a:t>
            </a:r>
            <a:r>
              <a:rPr lang="en-US" sz="2400" dirty="0"/>
              <a:t>reduced amount of </a:t>
            </a:r>
            <a:r>
              <a:rPr lang="en-US" sz="2400" dirty="0" smtClean="0"/>
              <a:t>DSAs observed </a:t>
            </a:r>
            <a:r>
              <a:rPr lang="en-US" sz="2400" dirty="0"/>
              <a:t>in treated patients could at least in part rely on </a:t>
            </a:r>
            <a:r>
              <a:rPr lang="en-US" sz="2400" dirty="0">
                <a:solidFill>
                  <a:srgbClr val="FF0000"/>
                </a:solidFill>
              </a:rPr>
              <a:t>a </a:t>
            </a:r>
            <a:r>
              <a:rPr lang="en-US" sz="2400" dirty="0" smtClean="0">
                <a:solidFill>
                  <a:srgbClr val="FF0000"/>
                </a:solidFill>
              </a:rPr>
              <a:t>direct effect </a:t>
            </a:r>
            <a:r>
              <a:rPr lang="en-US" sz="2400" dirty="0">
                <a:solidFill>
                  <a:srgbClr val="FF0000"/>
                </a:solidFill>
              </a:rPr>
              <a:t>on B cells </a:t>
            </a:r>
            <a:r>
              <a:rPr lang="en-US" sz="2400" dirty="0"/>
              <a:t>independent of T cell </a:t>
            </a:r>
            <a:r>
              <a:rPr lang="en-US" sz="2400"/>
              <a:t>participation</a:t>
            </a:r>
            <a:r>
              <a:rPr lang="en-US" sz="2400" smtClean="0"/>
              <a:t>..</a:t>
            </a:r>
            <a:r>
              <a:rPr lang="en-US" smtClean="0"/>
              <a:t> </a:t>
            </a:r>
            <a:endParaRPr lang="en-US" dirty="0" smtClean="0"/>
          </a:p>
          <a:p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 </a:t>
            </a:r>
            <a:endParaRPr lang="en-US" dirty="0" smtClean="0"/>
          </a:p>
          <a:p>
            <a:r>
              <a:rPr lang="en-US" sz="1600" dirty="0" smtClean="0">
                <a:solidFill>
                  <a:srgbClr val="FF0000"/>
                </a:solidFill>
              </a:rPr>
              <a:t>                                   Journal </a:t>
            </a:r>
            <a:r>
              <a:rPr lang="en-US" sz="1600" dirty="0">
                <a:solidFill>
                  <a:srgbClr val="FF0000"/>
                </a:solidFill>
              </a:rPr>
              <a:t>of the American Society of Nephrology J Am Soc Nephrol 29: 1049–1062, 2018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455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5714" y="3033486"/>
            <a:ext cx="1122972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In conclusion, </a:t>
            </a:r>
            <a:r>
              <a:rPr lang="en-US" sz="2800" dirty="0" smtClean="0"/>
              <a:t>studies  </a:t>
            </a:r>
            <a:r>
              <a:rPr lang="en-US" sz="2800" dirty="0"/>
              <a:t>strongly </a:t>
            </a:r>
            <a:r>
              <a:rPr lang="en-US" sz="2800" dirty="0" smtClean="0"/>
              <a:t>suggests that </a:t>
            </a:r>
            <a:r>
              <a:rPr lang="en-US" sz="2800" dirty="0"/>
              <a:t>immunosuppressive therapy using </a:t>
            </a:r>
            <a:r>
              <a:rPr lang="en-US" sz="2800" dirty="0" err="1" smtClean="0"/>
              <a:t>BelataCept</a:t>
            </a:r>
            <a:r>
              <a:rPr lang="en-US" sz="2800" dirty="0" smtClean="0"/>
              <a:t> plays </a:t>
            </a:r>
            <a:r>
              <a:rPr lang="en-US" sz="2800" dirty="0"/>
              <a:t>a direct and active role at several </a:t>
            </a:r>
            <a:r>
              <a:rPr lang="en-US" sz="2800" dirty="0" smtClean="0"/>
              <a:t>steps of </a:t>
            </a:r>
            <a:r>
              <a:rPr lang="en-US" sz="2800" dirty="0"/>
              <a:t>the humoral response. Belatacept </a:t>
            </a:r>
            <a:r>
              <a:rPr lang="en-US" sz="2800" dirty="0" smtClean="0"/>
              <a:t>may uniquely </a:t>
            </a:r>
            <a:r>
              <a:rPr lang="en-US" sz="2800" dirty="0"/>
              <a:t>control B cell responses by </a:t>
            </a:r>
            <a:r>
              <a:rPr lang="en-US" sz="2800" dirty="0" smtClean="0"/>
              <a:t>modulating both </a:t>
            </a:r>
            <a:r>
              <a:rPr lang="en-US" sz="2800" dirty="0">
                <a:solidFill>
                  <a:srgbClr val="FF0000"/>
                </a:solidFill>
              </a:rPr>
              <a:t>their antigen-presenting capacities</a:t>
            </a:r>
            <a:r>
              <a:rPr lang="en-US" sz="2800" dirty="0" smtClean="0"/>
              <a:t>, leading to the </a:t>
            </a:r>
            <a:r>
              <a:rPr lang="en-US" sz="2800" dirty="0"/>
              <a:t>impairment of Tfhs-B cells </a:t>
            </a:r>
            <a:r>
              <a:rPr lang="en-US" sz="2800" dirty="0" smtClean="0"/>
              <a:t>cross talk, and </a:t>
            </a:r>
            <a:r>
              <a:rPr lang="en-US" sz="2800" dirty="0">
                <a:solidFill>
                  <a:srgbClr val="FF0000"/>
                </a:solidFill>
              </a:rPr>
              <a:t>the production of antibodies </a:t>
            </a:r>
            <a:r>
              <a:rPr lang="en-US" sz="2800" dirty="0"/>
              <a:t>by </a:t>
            </a:r>
            <a:r>
              <a:rPr lang="en-US" sz="2800" dirty="0" smtClean="0">
                <a:solidFill>
                  <a:srgbClr val="FF0000"/>
                </a:solidFill>
              </a:rPr>
              <a:t>effect or </a:t>
            </a:r>
            <a:r>
              <a:rPr lang="en-US" sz="2800" dirty="0" err="1" smtClean="0">
                <a:solidFill>
                  <a:srgbClr val="FF0000"/>
                </a:solidFill>
              </a:rPr>
              <a:t>Bcells</a:t>
            </a:r>
            <a:r>
              <a:rPr lang="en-US" sz="2800" dirty="0" smtClean="0">
                <a:solidFill>
                  <a:srgbClr val="FF0000"/>
                </a:solidFill>
              </a:rPr>
              <a:t>. 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                                               N ENGL j </a:t>
            </a:r>
            <a:r>
              <a:rPr lang="en-US" dirty="0">
                <a:solidFill>
                  <a:srgbClr val="FF0000"/>
                </a:solidFill>
              </a:rPr>
              <a:t>med 374;4 nejm.org January 28, 2016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486" y="449944"/>
            <a:ext cx="8273143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073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146" y="1070517"/>
            <a:ext cx="9344721" cy="3877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37463" y="6246493"/>
            <a:ext cx="4683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Am J Transplant. 2019;00:1–9.</a:t>
            </a:r>
          </a:p>
        </p:txBody>
      </p:sp>
    </p:spTree>
    <p:extLst>
      <p:ext uri="{BB962C8B-B14F-4D97-AF65-F5344CB8AC3E}">
        <p14:creationId xmlns:p14="http://schemas.microsoft.com/office/powerpoint/2010/main" val="4286746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887" y="0"/>
            <a:ext cx="12192000" cy="6858000"/>
          </a:xfrm>
          <a:prstGeom prst="rect">
            <a:avLst/>
          </a:prstGeom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cxnSp>
        <p:nvCxnSpPr>
          <p:cNvPr id="8" name="Straight Arrow Connector 7"/>
          <p:cNvCxnSpPr/>
          <p:nvPr/>
        </p:nvCxnSpPr>
        <p:spPr>
          <a:xfrm flipH="1" flipV="1">
            <a:off x="9062113" y="4039737"/>
            <a:ext cx="545911" cy="13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own Arrow 10"/>
          <p:cNvSpPr/>
          <p:nvPr/>
        </p:nvSpPr>
        <p:spPr>
          <a:xfrm>
            <a:off x="764275" y="3040038"/>
            <a:ext cx="621109" cy="777923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21378440" flipH="1">
            <a:off x="9842311" y="4039737"/>
            <a:ext cx="884830" cy="464024"/>
          </a:xfrm>
          <a:prstGeom prst="rightArrow">
            <a:avLst>
              <a:gd name="adj1" fmla="val 61265"/>
              <a:gd name="adj2" fmla="val 50000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348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03" y="450377"/>
            <a:ext cx="11559653" cy="57184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39987" y="6373504"/>
            <a:ext cx="4039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Am J Transplant. 2019;00:1–9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0343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8914" y="2641600"/>
            <a:ext cx="1042602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In this study observed a decrease in </a:t>
            </a:r>
            <a:r>
              <a:rPr lang="en-US" sz="2800" dirty="0"/>
              <a:t>the breadth and/or strength of </a:t>
            </a:r>
            <a:r>
              <a:rPr lang="en-US" sz="2800" dirty="0">
                <a:solidFill>
                  <a:srgbClr val="FF0000"/>
                </a:solidFill>
              </a:rPr>
              <a:t>HLA class I antibodies </a:t>
            </a:r>
            <a:r>
              <a:rPr lang="en-US" sz="2800" dirty="0"/>
              <a:t>as assessed by FlowPRA </a:t>
            </a:r>
            <a:r>
              <a:rPr lang="en-US" sz="2800" dirty="0" smtClean="0"/>
              <a:t>in belatacept‐treated </a:t>
            </a:r>
            <a:r>
              <a:rPr lang="en-US" sz="2800" dirty="0"/>
              <a:t>patients compared to controls who did not receive </a:t>
            </a:r>
            <a:r>
              <a:rPr lang="en-US" sz="2800" dirty="0" smtClean="0"/>
              <a:t>belatacept. Specifically</a:t>
            </a:r>
            <a:r>
              <a:rPr lang="en-US" sz="2800" dirty="0"/>
              <a:t>, significant HLA antibody reduction was evident for class I (P &lt; .0009</a:t>
            </a:r>
            <a:r>
              <a:rPr lang="en-US" sz="2800" dirty="0" smtClean="0"/>
              <a:t>). </a:t>
            </a:r>
          </a:p>
          <a:p>
            <a:r>
              <a:rPr lang="en-US" sz="2800" dirty="0"/>
              <a:t> </a:t>
            </a:r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                                     </a:t>
            </a:r>
            <a:r>
              <a:rPr lang="en-US" sz="2000" dirty="0" smtClean="0">
                <a:solidFill>
                  <a:srgbClr val="FF0000"/>
                </a:solidFill>
              </a:rPr>
              <a:t>Am </a:t>
            </a:r>
            <a:r>
              <a:rPr lang="en-US" sz="2000" dirty="0">
                <a:solidFill>
                  <a:srgbClr val="FF0000"/>
                </a:solidFill>
              </a:rPr>
              <a:t>J Transplant. 2019;00:1–9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258" y="290287"/>
            <a:ext cx="8897256" cy="177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8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4" y="0"/>
            <a:ext cx="113356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71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3029" y="3178629"/>
            <a:ext cx="100202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data presented </a:t>
            </a:r>
            <a:r>
              <a:rPr lang="en-US" sz="2800" dirty="0" smtClean="0"/>
              <a:t>here suggest </a:t>
            </a:r>
            <a:r>
              <a:rPr lang="en-US" sz="2800" dirty="0"/>
              <a:t>there may be another option, namely, </a:t>
            </a:r>
            <a:r>
              <a:rPr lang="en-US" sz="2800" dirty="0">
                <a:solidFill>
                  <a:srgbClr val="FF0000"/>
                </a:solidFill>
              </a:rPr>
              <a:t>belatacept </a:t>
            </a:r>
            <a:r>
              <a:rPr lang="en-US" sz="2800" dirty="0" smtClean="0">
                <a:solidFill>
                  <a:srgbClr val="FF0000"/>
                </a:solidFill>
              </a:rPr>
              <a:t>treatment</a:t>
            </a:r>
            <a:r>
              <a:rPr lang="en-US" sz="2800" dirty="0" smtClean="0"/>
              <a:t>, to </a:t>
            </a:r>
            <a:r>
              <a:rPr lang="en-US" sz="2800" dirty="0"/>
              <a:t>reduce the breadth of class I alloantibody activity </a:t>
            </a:r>
            <a:r>
              <a:rPr lang="en-US" sz="2800" dirty="0" smtClean="0"/>
              <a:t>and increase </a:t>
            </a:r>
            <a:r>
              <a:rPr lang="en-US" sz="2800" dirty="0"/>
              <a:t>the likelihood of finding </a:t>
            </a:r>
            <a:r>
              <a:rPr lang="en-US" sz="2800" dirty="0" smtClean="0"/>
              <a:t> compatible </a:t>
            </a:r>
            <a:r>
              <a:rPr lang="en-US" sz="2800" dirty="0"/>
              <a:t>donors</a:t>
            </a:r>
          </a:p>
        </p:txBody>
      </p:sp>
      <p:sp>
        <p:nvSpPr>
          <p:cNvPr id="3" name="Rectangle 2"/>
          <p:cNvSpPr/>
          <p:nvPr/>
        </p:nvSpPr>
        <p:spPr>
          <a:xfrm>
            <a:off x="3744685" y="6127845"/>
            <a:ext cx="3715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</a:t>
            </a:r>
            <a:r>
              <a:rPr lang="en-US" dirty="0" smtClean="0">
                <a:solidFill>
                  <a:srgbClr val="FF0000"/>
                </a:solidFill>
              </a:rPr>
              <a:t>Am </a:t>
            </a:r>
            <a:r>
              <a:rPr lang="en-US" dirty="0">
                <a:solidFill>
                  <a:srgbClr val="FF0000"/>
                </a:solidFill>
              </a:rPr>
              <a:t>J Transplant. </a:t>
            </a:r>
            <a:r>
              <a:rPr lang="en-US" dirty="0" smtClean="0">
                <a:solidFill>
                  <a:srgbClr val="FF0000"/>
                </a:solidFill>
              </a:rPr>
              <a:t>2019;00:1–9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059" y="0"/>
            <a:ext cx="9339881" cy="303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03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5736" y="1444337"/>
            <a:ext cx="962198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                                            </a:t>
            </a:r>
            <a:r>
              <a:rPr lang="en-US" sz="3200" dirty="0" err="1" smtClean="0">
                <a:solidFill>
                  <a:srgbClr val="FF0000"/>
                </a:solidFill>
              </a:rPr>
              <a:t>Plasmapheresis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This </a:t>
            </a:r>
            <a:r>
              <a:rPr lang="en-US" sz="2400" dirty="0"/>
              <a:t>technique is not specific for the removal </a:t>
            </a:r>
            <a:r>
              <a:rPr lang="en-US" sz="2400" dirty="0" smtClean="0"/>
              <a:t>of alloantibodies </a:t>
            </a:r>
            <a:r>
              <a:rPr lang="en-US" sz="2400" dirty="0"/>
              <a:t>and therefore all plasma proteins </a:t>
            </a:r>
            <a:r>
              <a:rPr lang="en-US" sz="2400" dirty="0" smtClean="0"/>
              <a:t>are reduced </a:t>
            </a:r>
            <a:r>
              <a:rPr lang="en-US" sz="2400" dirty="0"/>
              <a:t>including clotting factors. However, this</a:t>
            </a:r>
          </a:p>
          <a:p>
            <a:r>
              <a:rPr lang="en-US" sz="2400" dirty="0"/>
              <a:t>removal is only short-lived with antibodies </a:t>
            </a:r>
            <a:r>
              <a:rPr lang="en-US" sz="2400" dirty="0" smtClean="0"/>
              <a:t>rebounding to </a:t>
            </a:r>
            <a:r>
              <a:rPr lang="en-US" sz="2400" dirty="0"/>
              <a:t>pretreatment levels following </a:t>
            </a:r>
            <a:r>
              <a:rPr lang="en-US" sz="2400" dirty="0" smtClean="0"/>
              <a:t>re-equilibration between </a:t>
            </a:r>
            <a:r>
              <a:rPr lang="en-US" sz="2400" dirty="0"/>
              <a:t>intravascular and interstitial </a:t>
            </a:r>
            <a:r>
              <a:rPr lang="en-US" sz="2400" dirty="0" smtClean="0"/>
              <a:t>compartments .More </a:t>
            </a:r>
            <a:r>
              <a:rPr lang="en-US" sz="2400" dirty="0"/>
              <a:t>importantly, PP does not affect </a:t>
            </a:r>
            <a:r>
              <a:rPr lang="en-US" sz="2400" dirty="0" smtClean="0"/>
              <a:t>ongoing antibody </a:t>
            </a:r>
            <a:r>
              <a:rPr lang="en-US" sz="2400" dirty="0">
                <a:solidFill>
                  <a:srgbClr val="FF0000"/>
                </a:solidFill>
              </a:rPr>
              <a:t>production by plasma cells </a:t>
            </a:r>
            <a:r>
              <a:rPr lang="en-US" sz="2400" dirty="0"/>
              <a:t>and, hence, is </a:t>
            </a:r>
            <a:r>
              <a:rPr lang="en-US" sz="2400" dirty="0" smtClean="0"/>
              <a:t>a </a:t>
            </a:r>
            <a:r>
              <a:rPr lang="en-US" sz="2400" dirty="0" smtClean="0">
                <a:solidFill>
                  <a:srgbClr val="FF0000"/>
                </a:solidFill>
              </a:rPr>
              <a:t>poor </a:t>
            </a:r>
            <a:r>
              <a:rPr lang="en-US" sz="2400" dirty="0">
                <a:solidFill>
                  <a:srgbClr val="FF0000"/>
                </a:solidFill>
              </a:rPr>
              <a:t>treatment choice for desensitization as sole </a:t>
            </a:r>
            <a:r>
              <a:rPr lang="en-US" sz="2400" dirty="0" smtClean="0"/>
              <a:t>therapy.  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31659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2609" y="1319013"/>
            <a:ext cx="1076498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Intravenous immunoglobulin (IVIg) derived from </a:t>
            </a:r>
            <a:r>
              <a:rPr lang="en-US" sz="2400" dirty="0" smtClean="0"/>
              <a:t>the gamma </a:t>
            </a:r>
            <a:r>
              <a:rPr lang="en-US" sz="2400" dirty="0"/>
              <a:t>globulin fraction of plasma from pooled </a:t>
            </a:r>
            <a:r>
              <a:rPr lang="en-US" sz="2400" dirty="0" smtClean="0"/>
              <a:t>donors has </a:t>
            </a:r>
            <a:r>
              <a:rPr lang="en-US" sz="2400" dirty="0"/>
              <a:t>been shown </a:t>
            </a:r>
            <a:r>
              <a:rPr lang="en-US" sz="2400" dirty="0">
                <a:solidFill>
                  <a:srgbClr val="FF0000"/>
                </a:solidFill>
              </a:rPr>
              <a:t>to inhibit T- and B-cell proliferation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cytokine </a:t>
            </a:r>
            <a:r>
              <a:rPr lang="en-US" sz="2400" dirty="0">
                <a:solidFill>
                  <a:srgbClr val="FF0000"/>
                </a:solidFill>
              </a:rPr>
              <a:t>production, maturation of dendritic cells</a:t>
            </a:r>
            <a:r>
              <a:rPr lang="en-US" sz="2400" dirty="0" smtClean="0">
                <a:solidFill>
                  <a:srgbClr val="FF0000"/>
                </a:solidFill>
              </a:rPr>
              <a:t>, induce </a:t>
            </a:r>
            <a:r>
              <a:rPr lang="en-US" sz="2400" dirty="0">
                <a:solidFill>
                  <a:srgbClr val="FF0000"/>
                </a:solidFill>
              </a:rPr>
              <a:t>B-cell apoptosis and inhibit complement </a:t>
            </a:r>
            <a:r>
              <a:rPr lang="en-US" sz="2400" dirty="0" smtClean="0">
                <a:solidFill>
                  <a:srgbClr val="FF0000"/>
                </a:solidFill>
              </a:rPr>
              <a:t>activation </a:t>
            </a:r>
            <a:r>
              <a:rPr lang="en-US" sz="2400" dirty="0" smtClean="0"/>
              <a:t>and can </a:t>
            </a:r>
            <a:r>
              <a:rPr lang="en-US" sz="2400" dirty="0"/>
              <a:t>be divided into two general approaches: </a:t>
            </a:r>
            <a:r>
              <a:rPr lang="en-US" sz="2400" dirty="0" smtClean="0"/>
              <a:t>combined with </a:t>
            </a:r>
            <a:r>
              <a:rPr lang="en-US" sz="2400" dirty="0"/>
              <a:t>alternate day PP at a low dose (100 mg/kg); </a:t>
            </a:r>
            <a:r>
              <a:rPr lang="en-US" sz="2400" dirty="0" smtClean="0"/>
              <a:t>or used </a:t>
            </a:r>
            <a:r>
              <a:rPr lang="en-US" sz="2400" dirty="0"/>
              <a:t>at a high dose (1–2 g/kg</a:t>
            </a:r>
            <a:r>
              <a:rPr lang="en-US" sz="2400" dirty="0" smtClean="0"/>
              <a:t>). 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</a:t>
            </a:r>
          </a:p>
          <a:p>
            <a:endParaRPr lang="en-US" sz="2000" dirty="0"/>
          </a:p>
          <a:p>
            <a:r>
              <a:rPr lang="en-US" sz="2000" dirty="0" smtClean="0"/>
              <a:t>  </a:t>
            </a:r>
          </a:p>
          <a:p>
            <a:endParaRPr lang="en-US" sz="1400" dirty="0" smtClean="0"/>
          </a:p>
          <a:p>
            <a:r>
              <a:rPr lang="en-US" sz="1400" dirty="0" smtClean="0">
                <a:solidFill>
                  <a:srgbClr val="00B0F0"/>
                </a:solidFill>
              </a:rPr>
              <a:t>                                                                                        </a:t>
            </a:r>
            <a:r>
              <a:rPr lang="en-US" sz="1400" dirty="0" smtClean="0">
                <a:solidFill>
                  <a:srgbClr val="FF0000"/>
                </a:solidFill>
              </a:rPr>
              <a:t>Transplant </a:t>
            </a:r>
            <a:r>
              <a:rPr lang="en-US" sz="1400" dirty="0">
                <a:solidFill>
                  <a:srgbClr val="FF0000"/>
                </a:solidFill>
              </a:rPr>
              <a:t>International 2020; 33: 251–259</a:t>
            </a:r>
          </a:p>
        </p:txBody>
      </p:sp>
    </p:spTree>
    <p:extLst>
      <p:ext uri="{BB962C8B-B14F-4D97-AF65-F5344CB8AC3E}">
        <p14:creationId xmlns:p14="http://schemas.microsoft.com/office/powerpoint/2010/main" val="2904478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911" y="237067"/>
            <a:ext cx="10995377" cy="536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600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5017" y="1267690"/>
            <a:ext cx="1134687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The largest </a:t>
            </a:r>
            <a:r>
              <a:rPr lang="en-US" sz="2000" dirty="0"/>
              <a:t>single </a:t>
            </a:r>
            <a:r>
              <a:rPr lang="en-US" sz="2000" dirty="0" smtClean="0"/>
              <a:t>center </a:t>
            </a:r>
            <a:r>
              <a:rPr lang="en-US" sz="2000" dirty="0"/>
              <a:t>analysis compared 8 year </a:t>
            </a:r>
            <a:r>
              <a:rPr lang="en-US" sz="2000" dirty="0" smtClean="0"/>
              <a:t>patient survival </a:t>
            </a:r>
            <a:r>
              <a:rPr lang="en-US" sz="2000" dirty="0"/>
              <a:t>in 211 transplant recipients who were </a:t>
            </a:r>
            <a:r>
              <a:rPr lang="en-US" sz="2000" dirty="0">
                <a:solidFill>
                  <a:srgbClr val="FF0000"/>
                </a:solidFill>
              </a:rPr>
              <a:t>desensitized</a:t>
            </a:r>
            <a:r>
              <a:rPr lang="en-US" sz="2000" dirty="0"/>
              <a:t> and underwent living donor kidney transplantation using </a:t>
            </a:r>
            <a:r>
              <a:rPr lang="en-US" sz="2000" dirty="0" smtClean="0">
                <a:solidFill>
                  <a:srgbClr val="FF0000"/>
                </a:solidFill>
              </a:rPr>
              <a:t>low dose IV IG </a:t>
            </a:r>
            <a:r>
              <a:rPr lang="en-US" sz="2000" dirty="0" smtClean="0"/>
              <a:t>regimen with </a:t>
            </a:r>
            <a:r>
              <a:rPr lang="en-US" sz="2000" dirty="0"/>
              <a:t>two matched </a:t>
            </a:r>
            <a:r>
              <a:rPr lang="en-US" sz="2000" dirty="0" smtClean="0"/>
              <a:t>control, show that survival </a:t>
            </a:r>
            <a:r>
              <a:rPr lang="en-US" sz="2000" dirty="0"/>
              <a:t>was 90.6% at 1 year, 85.7% </a:t>
            </a:r>
            <a:r>
              <a:rPr lang="en-US" sz="2000" dirty="0" smtClean="0"/>
              <a:t>at 3 </a:t>
            </a:r>
            <a:r>
              <a:rPr lang="en-US" sz="2000" dirty="0"/>
              <a:t>years, 80.6% at 5 years and </a:t>
            </a:r>
            <a:r>
              <a:rPr lang="en-US" sz="2000" dirty="0">
                <a:solidFill>
                  <a:srgbClr val="FF0000"/>
                </a:solidFill>
              </a:rPr>
              <a:t>80.6% at 8 years</a:t>
            </a:r>
            <a:r>
              <a:rPr lang="en-US" sz="2000" dirty="0"/>
              <a:t>, compared with rates of 91.1%, 67.2%, 51.5% and </a:t>
            </a:r>
            <a:r>
              <a:rPr lang="en-US" sz="2000" dirty="0">
                <a:solidFill>
                  <a:srgbClr val="FF0000"/>
                </a:solidFill>
              </a:rPr>
              <a:t>30.5</a:t>
            </a:r>
            <a:r>
              <a:rPr lang="en-US" sz="2000" dirty="0" smtClean="0">
                <a:solidFill>
                  <a:srgbClr val="FF0000"/>
                </a:solidFill>
              </a:rPr>
              <a:t>%, </a:t>
            </a:r>
            <a:r>
              <a:rPr lang="en-US" sz="2000" dirty="0" smtClean="0"/>
              <a:t>respectively</a:t>
            </a:r>
            <a:r>
              <a:rPr lang="en-US" sz="2000" dirty="0"/>
              <a:t>, for patients in the dialysis-only group </a:t>
            </a:r>
            <a:r>
              <a:rPr lang="en-US" sz="2000" dirty="0" smtClean="0"/>
              <a:t>and rates </a:t>
            </a:r>
            <a:r>
              <a:rPr lang="en-US" sz="2000" dirty="0"/>
              <a:t>of 93.1%, 77.0%, 65.6% and </a:t>
            </a:r>
            <a:r>
              <a:rPr lang="en-US" sz="2000" dirty="0">
                <a:solidFill>
                  <a:srgbClr val="FF0000"/>
                </a:solidFill>
              </a:rPr>
              <a:t>49.1%, </a:t>
            </a:r>
            <a:r>
              <a:rPr lang="en-US" sz="2000" dirty="0" smtClean="0"/>
              <a:t>respectively, for </a:t>
            </a:r>
            <a:r>
              <a:rPr lang="en-US" sz="2000" dirty="0"/>
              <a:t>patients in the </a:t>
            </a:r>
            <a:r>
              <a:rPr lang="en-US" sz="2000" dirty="0" smtClean="0"/>
              <a:t>dialysis-or- transplantation group. These </a:t>
            </a:r>
            <a:r>
              <a:rPr lang="en-US" sz="2000" dirty="0"/>
              <a:t>data provided evidence that desensitization protocols could help overcome incompatibility barriers in </a:t>
            </a:r>
            <a:r>
              <a:rPr lang="en-US" sz="2000" dirty="0" smtClean="0"/>
              <a:t>live donor </a:t>
            </a:r>
            <a:r>
              <a:rPr lang="en-US" sz="2000" dirty="0"/>
              <a:t>renal transplantation</a:t>
            </a:r>
            <a:r>
              <a:rPr lang="en-US" sz="2000" dirty="0" smtClean="0"/>
              <a:t>. 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The authors </a:t>
            </a:r>
            <a:r>
              <a:rPr lang="en-US" sz="2000" dirty="0"/>
              <a:t>concluded that </a:t>
            </a:r>
            <a:r>
              <a:rPr lang="en-US" sz="2000" dirty="0">
                <a:solidFill>
                  <a:srgbClr val="FF0000"/>
                </a:solidFill>
              </a:rPr>
              <a:t>PP/low-dose IVIG and rituximab </a:t>
            </a:r>
            <a:r>
              <a:rPr lang="en-US" sz="2000" dirty="0"/>
              <a:t>demonstrated more success in abrogating </a:t>
            </a:r>
            <a:r>
              <a:rPr lang="en-US" sz="2000" dirty="0" smtClean="0"/>
              <a:t>positive </a:t>
            </a:r>
            <a:r>
              <a:rPr lang="en-US" sz="2000" dirty="0" err="1" smtClean="0"/>
              <a:t>crossmatch</a:t>
            </a:r>
            <a:r>
              <a:rPr lang="en-US" sz="2000" dirty="0" smtClean="0"/>
              <a:t> </a:t>
            </a:r>
            <a:r>
              <a:rPr lang="en-US" sz="2000" dirty="0"/>
              <a:t>and lower acute rejection rates, but </a:t>
            </a:r>
            <a:r>
              <a:rPr lang="en-US" sz="2000" dirty="0">
                <a:solidFill>
                  <a:srgbClr val="FF0000"/>
                </a:solidFill>
              </a:rPr>
              <a:t>no regimen was completely effective in preventing AMR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/>
              <a:t> 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                                                            </a:t>
            </a:r>
            <a:r>
              <a:rPr lang="en-US" sz="1400" dirty="0" smtClean="0">
                <a:solidFill>
                  <a:srgbClr val="FF0000"/>
                </a:solidFill>
              </a:rPr>
              <a:t>Transplant </a:t>
            </a:r>
            <a:r>
              <a:rPr lang="en-US" sz="1400" dirty="0">
                <a:solidFill>
                  <a:srgbClr val="FF0000"/>
                </a:solidFill>
              </a:rPr>
              <a:t>International 2020; 33: 251–259</a:t>
            </a:r>
          </a:p>
        </p:txBody>
      </p:sp>
    </p:spTree>
    <p:extLst>
      <p:ext uri="{BB962C8B-B14F-4D97-AF65-F5344CB8AC3E}">
        <p14:creationId xmlns:p14="http://schemas.microsoft.com/office/powerpoint/2010/main" val="3366911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4686" y="3033486"/>
            <a:ext cx="1001485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Imlifidase</a:t>
            </a:r>
            <a:r>
              <a:rPr lang="en-US" sz="2400" dirty="0"/>
              <a:t> (IdeS) is a recombinant cysteine protease derived </a:t>
            </a:r>
            <a:r>
              <a:rPr lang="en-US" sz="2400" dirty="0" smtClean="0"/>
              <a:t>from  streptococcus </a:t>
            </a:r>
            <a:r>
              <a:rPr lang="en-US" sz="2400" dirty="0"/>
              <a:t>pyogenes that rapidly cleaves IgG in the lower </a:t>
            </a:r>
            <a:r>
              <a:rPr lang="en-US" sz="2400" dirty="0" smtClean="0"/>
              <a:t>hinge region </a:t>
            </a:r>
            <a:r>
              <a:rPr lang="en-US" sz="2400" dirty="0"/>
              <a:t>to a </a:t>
            </a:r>
            <a:r>
              <a:rPr lang="en-US" sz="2400" dirty="0">
                <a:solidFill>
                  <a:srgbClr val="FF0000"/>
                </a:solidFill>
              </a:rPr>
              <a:t>F(ab’)2 fragment and a dimeric Fc fragment</a:t>
            </a:r>
            <a:r>
              <a:rPr lang="en-US" sz="2400" dirty="0"/>
              <a:t>. The ability </a:t>
            </a:r>
            <a:r>
              <a:rPr lang="en-US" sz="2400" dirty="0" smtClean="0"/>
              <a:t>to cleave </a:t>
            </a:r>
            <a:r>
              <a:rPr lang="en-US" sz="2400" dirty="0"/>
              <a:t>all IgG, including DSA, within a few hours of </a:t>
            </a:r>
            <a:r>
              <a:rPr lang="en-US" sz="2400" dirty="0" smtClean="0"/>
              <a:t> administration, could able to convert positive cross match to negative  ,And prevent CDC and ADCC. </a:t>
            </a:r>
            <a:r>
              <a:rPr lang="en-US" sz="2400" dirty="0"/>
              <a:t>Although </a:t>
            </a:r>
            <a:r>
              <a:rPr lang="en-US" sz="2400" dirty="0" smtClean="0"/>
              <a:t>other </a:t>
            </a:r>
            <a:r>
              <a:rPr lang="en-US" sz="2400" dirty="0"/>
              <a:t>immunoglobulins (IgA, IgM, </a:t>
            </a:r>
            <a:r>
              <a:rPr lang="en-US" sz="2400" dirty="0" err="1" smtClean="0"/>
              <a:t>IgE</a:t>
            </a:r>
            <a:r>
              <a:rPr lang="en-US" sz="2400" dirty="0" smtClean="0"/>
              <a:t>, and </a:t>
            </a:r>
            <a:r>
              <a:rPr lang="en-US" sz="2400" dirty="0"/>
              <a:t>IgD) are not </a:t>
            </a:r>
            <a:r>
              <a:rPr lang="en-US" sz="2400" dirty="0" smtClean="0"/>
              <a:t>affected. </a:t>
            </a:r>
          </a:p>
          <a:p>
            <a:r>
              <a:rPr lang="en-US" sz="2800" dirty="0" smtClean="0"/>
              <a:t> 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                                                     Am </a:t>
            </a:r>
            <a:r>
              <a:rPr lang="en-US" sz="2000" dirty="0">
                <a:solidFill>
                  <a:srgbClr val="FF0000"/>
                </a:solidFill>
              </a:rPr>
              <a:t>J Transplant. 2020;20:42–56.</a:t>
            </a:r>
          </a:p>
          <a:p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343" y="0"/>
            <a:ext cx="8157027" cy="303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311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849" y="419725"/>
            <a:ext cx="8619344" cy="565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913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839" y="0"/>
            <a:ext cx="8529404" cy="62658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82649" y="6460760"/>
            <a:ext cx="46482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 ENGL j </a:t>
            </a:r>
            <a:r>
              <a:rPr lang="en-US" dirty="0">
                <a:solidFill>
                  <a:srgbClr val="FF0000"/>
                </a:solidFill>
              </a:rPr>
              <a:t>med 377;5 nejm.org August 3, 2017</a:t>
            </a:r>
          </a:p>
        </p:txBody>
      </p:sp>
    </p:spTree>
    <p:extLst>
      <p:ext uri="{BB962C8B-B14F-4D97-AF65-F5344CB8AC3E}">
        <p14:creationId xmlns:p14="http://schemas.microsoft.com/office/powerpoint/2010/main" val="2566609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420" y="404734"/>
            <a:ext cx="11062741" cy="57412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43790" y="6445769"/>
            <a:ext cx="9698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                                              N </a:t>
            </a:r>
            <a:r>
              <a:rPr lang="en-US" dirty="0">
                <a:solidFill>
                  <a:srgbClr val="FF0000"/>
                </a:solidFill>
              </a:rPr>
              <a:t>ENGL j med 377;5 nejm.org August 3, </a:t>
            </a:r>
            <a:r>
              <a:rPr lang="en-US" dirty="0" smtClean="0">
                <a:solidFill>
                  <a:srgbClr val="FF0000"/>
                </a:solidFill>
              </a:rPr>
              <a:t>2017 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243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11" y="609600"/>
            <a:ext cx="11074400" cy="53283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86756" y="6299199"/>
            <a:ext cx="56371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        N </a:t>
            </a:r>
            <a:r>
              <a:rPr lang="en-US" dirty="0">
                <a:solidFill>
                  <a:srgbClr val="FF0000"/>
                </a:solidFill>
              </a:rPr>
              <a:t>ENGL j med 377;5 nejm.org August 3, 2017 </a:t>
            </a:r>
          </a:p>
        </p:txBody>
      </p:sp>
    </p:spTree>
    <p:extLst>
      <p:ext uri="{BB962C8B-B14F-4D97-AF65-F5344CB8AC3E}">
        <p14:creationId xmlns:p14="http://schemas.microsoft.com/office/powerpoint/2010/main" val="233671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2742" y="2844800"/>
            <a:ext cx="926011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data in this study show a significant </a:t>
            </a:r>
            <a:r>
              <a:rPr lang="en-US" sz="2400" dirty="0">
                <a:solidFill>
                  <a:srgbClr val="FF0000"/>
                </a:solidFill>
              </a:rPr>
              <a:t>reduction in levels of IgG HLA </a:t>
            </a:r>
            <a:r>
              <a:rPr lang="en-US" sz="2400" dirty="0"/>
              <a:t>alloantibodies and donor specific antibodies after treatment with IdeS. The reduction or elimination of donor-specific antibodies allowed for successful transplantation in </a:t>
            </a:r>
            <a:r>
              <a:rPr lang="en-US" sz="2400" dirty="0">
                <a:solidFill>
                  <a:srgbClr val="FF0000"/>
                </a:solidFill>
              </a:rPr>
              <a:t>24 of 25 </a:t>
            </a:r>
            <a:r>
              <a:rPr lang="en-US" sz="2400" dirty="0"/>
              <a:t>patients. The single allograft loss was due to hyper acute rejection in a patient who appeared to have a </a:t>
            </a:r>
            <a:r>
              <a:rPr lang="en-US" sz="2400" dirty="0">
                <a:solidFill>
                  <a:srgbClr val="FF0000"/>
                </a:solidFill>
              </a:rPr>
              <a:t>non-HLA</a:t>
            </a:r>
            <a:r>
              <a:rPr lang="en-US" sz="2400" dirty="0"/>
              <a:t> </a:t>
            </a:r>
            <a:r>
              <a:rPr lang="en-US" sz="2400" dirty="0" smtClean="0"/>
              <a:t>antibody  </a:t>
            </a:r>
          </a:p>
          <a:p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                                       </a:t>
            </a:r>
            <a:r>
              <a:rPr lang="en-US" sz="1600" dirty="0">
                <a:solidFill>
                  <a:srgbClr val="FF0000"/>
                </a:solidFill>
              </a:rPr>
              <a:t>N ENGL j med 377;5 nejm.org August 3, 2017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486" y="0"/>
            <a:ext cx="8665091" cy="261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17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7144" y="3715657"/>
            <a:ext cx="843441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Outcomes in </a:t>
            </a:r>
            <a:r>
              <a:rPr lang="en-US" sz="2400" dirty="0"/>
              <a:t>the patients treated with IdeS in the two cohorts</a:t>
            </a:r>
          </a:p>
          <a:p>
            <a:r>
              <a:rPr lang="en-US" sz="2400" dirty="0"/>
              <a:t>were good, including </a:t>
            </a:r>
            <a:r>
              <a:rPr lang="en-US" sz="2400" dirty="0">
                <a:solidFill>
                  <a:srgbClr val="FF0000"/>
                </a:solidFill>
              </a:rPr>
              <a:t>similar graft survival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and overall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survival </a:t>
            </a:r>
            <a:r>
              <a:rPr lang="en-US" sz="2400" dirty="0"/>
              <a:t>among patients, </a:t>
            </a:r>
            <a:r>
              <a:rPr lang="en-US" sz="2400" dirty="0">
                <a:solidFill>
                  <a:srgbClr val="FF0000"/>
                </a:solidFill>
              </a:rPr>
              <a:t>renal function</a:t>
            </a:r>
            <a:r>
              <a:rPr lang="en-US" sz="2400" dirty="0" smtClean="0"/>
              <a:t>, and </a:t>
            </a:r>
            <a:r>
              <a:rPr lang="en-US" sz="2400" dirty="0"/>
              <a:t>incidence of </a:t>
            </a:r>
            <a:r>
              <a:rPr lang="en-US" sz="2400" dirty="0">
                <a:solidFill>
                  <a:srgbClr val="FF0000"/>
                </a:solidFill>
              </a:rPr>
              <a:t>antibody-mediated rejection</a:t>
            </a:r>
            <a:r>
              <a:rPr lang="en-US" sz="2400" dirty="0"/>
              <a:t> </a:t>
            </a:r>
            <a:r>
              <a:rPr lang="en-US" sz="2400" dirty="0" smtClean="0"/>
              <a:t>up to </a:t>
            </a:r>
            <a:r>
              <a:rPr lang="en-US" sz="2400" dirty="0">
                <a:solidFill>
                  <a:srgbClr val="FF0000"/>
                </a:solidFill>
              </a:rPr>
              <a:t>1.5 years </a:t>
            </a:r>
            <a:r>
              <a:rPr lang="en-US" sz="2400" dirty="0"/>
              <a:t>after </a:t>
            </a:r>
            <a:r>
              <a:rPr lang="en-US" sz="2400" dirty="0" smtClean="0"/>
              <a:t>transplantation</a:t>
            </a:r>
          </a:p>
          <a:p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                                          </a:t>
            </a:r>
            <a:r>
              <a:rPr lang="en-US" sz="1600" dirty="0" smtClean="0">
                <a:solidFill>
                  <a:srgbClr val="FF0000"/>
                </a:solidFill>
              </a:rPr>
              <a:t>N </a:t>
            </a:r>
            <a:r>
              <a:rPr lang="en-US" sz="1600" dirty="0">
                <a:solidFill>
                  <a:srgbClr val="FF0000"/>
                </a:solidFill>
              </a:rPr>
              <a:t>ENGL j med 377;5 nejm.org August 3, 2017 </a:t>
            </a:r>
          </a:p>
          <a:p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416" y="377371"/>
            <a:ext cx="8663167" cy="296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32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4185" y="2098622"/>
            <a:ext cx="92039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en-US" sz="2800" dirty="0"/>
              <a:t>Complement activation is a </a:t>
            </a:r>
            <a:r>
              <a:rPr lang="en-US" sz="2800" dirty="0">
                <a:solidFill>
                  <a:srgbClr val="FF0000"/>
                </a:solidFill>
              </a:rPr>
              <a:t>major pathway </a:t>
            </a:r>
            <a:r>
              <a:rPr lang="en-US" sz="2800" dirty="0"/>
              <a:t>for allograft </a:t>
            </a:r>
            <a:r>
              <a:rPr lang="en-US" sz="2800" dirty="0" smtClean="0"/>
              <a:t> inflammation and </a:t>
            </a:r>
            <a:r>
              <a:rPr lang="en-US" sz="2800" dirty="0"/>
              <a:t>injury. This system is especially important in </a:t>
            </a:r>
            <a:r>
              <a:rPr lang="en-US" sz="2800" dirty="0" smtClean="0"/>
              <a:t>ischemia-reperfusion  injury (IRI</a:t>
            </a:r>
            <a:r>
              <a:rPr lang="en-US" sz="2800" dirty="0"/>
              <a:t>)/delayed graft function (DGF) as well as AMR/</a:t>
            </a:r>
            <a:r>
              <a:rPr lang="en-US" sz="2800" dirty="0" err="1"/>
              <a:t>cAMR</a:t>
            </a:r>
            <a:r>
              <a:rPr lang="en-US" sz="2800" dirty="0" smtClean="0"/>
              <a:t>.. </a:t>
            </a:r>
            <a:r>
              <a:rPr lang="en-US" sz="2800" dirty="0"/>
              <a:t>In addition</a:t>
            </a:r>
            <a:r>
              <a:rPr lang="en-US" sz="2800" dirty="0" smtClean="0"/>
              <a:t>, IRI/DGF </a:t>
            </a:r>
            <a:r>
              <a:rPr lang="en-US" sz="2800" dirty="0"/>
              <a:t>likely contributes to </a:t>
            </a:r>
            <a:r>
              <a:rPr lang="en-US" sz="2800" dirty="0">
                <a:solidFill>
                  <a:srgbClr val="FF0000"/>
                </a:solidFill>
              </a:rPr>
              <a:t>B cell activation and DSA </a:t>
            </a:r>
            <a:r>
              <a:rPr lang="en-US" sz="2800" dirty="0" smtClean="0">
                <a:solidFill>
                  <a:srgbClr val="FF0000"/>
                </a:solidFill>
              </a:rPr>
              <a:t>development </a:t>
            </a:r>
            <a:r>
              <a:rPr lang="en-US" sz="2800" dirty="0" smtClean="0"/>
              <a:t>in </a:t>
            </a:r>
            <a:r>
              <a:rPr lang="en-US" sz="2800" dirty="0"/>
              <a:t>human renal allografts</a:t>
            </a:r>
            <a:r>
              <a:rPr lang="en-US" sz="2400" dirty="0" smtClean="0"/>
              <a:t>.  </a:t>
            </a:r>
          </a:p>
          <a:p>
            <a:pPr algn="justLow"/>
            <a:r>
              <a:rPr lang="en-US" sz="2400" dirty="0"/>
              <a:t> </a:t>
            </a:r>
            <a:endParaRPr lang="en-US" sz="2400" dirty="0" smtClean="0"/>
          </a:p>
          <a:p>
            <a:pPr algn="justLow"/>
            <a:endParaRPr lang="en-US" sz="2400" dirty="0"/>
          </a:p>
          <a:p>
            <a:pPr algn="justLow"/>
            <a:r>
              <a:rPr lang="en-US" sz="2400" dirty="0" smtClean="0"/>
              <a:t>  </a:t>
            </a:r>
          </a:p>
          <a:p>
            <a:pPr algn="justLow"/>
            <a:r>
              <a:rPr lang="en-US" sz="2400" dirty="0" smtClean="0"/>
              <a:t>                                       </a:t>
            </a:r>
            <a:r>
              <a:rPr lang="en-US" sz="2000" dirty="0" smtClean="0">
                <a:solidFill>
                  <a:srgbClr val="FF0000"/>
                </a:solidFill>
              </a:rPr>
              <a:t>Am </a:t>
            </a:r>
            <a:r>
              <a:rPr lang="en-US" sz="2000" dirty="0">
                <a:solidFill>
                  <a:srgbClr val="FF0000"/>
                </a:solidFill>
              </a:rPr>
              <a:t>J Transplant. 2020;20:42–56.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185" y="104931"/>
            <a:ext cx="9953467" cy="179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235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252" y="1394084"/>
            <a:ext cx="10223292" cy="54639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436" y="0"/>
            <a:ext cx="6595672" cy="139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949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1927015"/>
            <a:ext cx="95492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Renal transplantation is the </a:t>
            </a:r>
            <a:r>
              <a:rPr lang="en-US" sz="2400" dirty="0">
                <a:solidFill>
                  <a:srgbClr val="FF0000"/>
                </a:solidFill>
              </a:rPr>
              <a:t>preferred treatment </a:t>
            </a:r>
            <a:r>
              <a:rPr lang="en-US" sz="2400" dirty="0" smtClean="0">
                <a:solidFill>
                  <a:srgbClr val="FF0000"/>
                </a:solidFill>
              </a:rPr>
              <a:t>of choice</a:t>
            </a:r>
            <a:r>
              <a:rPr lang="en-US" sz="2400" dirty="0" smtClean="0"/>
              <a:t> </a:t>
            </a:r>
            <a:r>
              <a:rPr lang="en-US" sz="2400" dirty="0"/>
              <a:t>for patients with end-stage renal disease (ESRD</a:t>
            </a:r>
            <a:r>
              <a:rPr lang="en-US" sz="2400" dirty="0" smtClean="0"/>
              <a:t>) as </a:t>
            </a:r>
            <a:r>
              <a:rPr lang="en-US" sz="2400" dirty="0"/>
              <a:t>it improves their survival, quality of life </a:t>
            </a:r>
            <a:r>
              <a:rPr lang="en-US" sz="2400" dirty="0" smtClean="0"/>
              <a:t>compared </a:t>
            </a:r>
            <a:r>
              <a:rPr lang="en-US" sz="2400" dirty="0"/>
              <a:t>to </a:t>
            </a:r>
            <a:r>
              <a:rPr lang="en-US" sz="2400" dirty="0" smtClean="0"/>
              <a:t>dialysis. However</a:t>
            </a:r>
            <a:r>
              <a:rPr lang="en-US" sz="2400" dirty="0"/>
              <a:t>, there is a paucity of kidney transplants performed </a:t>
            </a:r>
            <a:r>
              <a:rPr lang="en-US" sz="2400" dirty="0" smtClean="0"/>
              <a:t>in </a:t>
            </a:r>
            <a:r>
              <a:rPr lang="en-US" sz="2400" dirty="0"/>
              <a:t>need of a </a:t>
            </a:r>
            <a:r>
              <a:rPr lang="en-US" sz="2400" dirty="0" smtClean="0"/>
              <a:t>kidney due to sensitization </a:t>
            </a:r>
            <a:r>
              <a:rPr lang="en-US" sz="2400" dirty="0"/>
              <a:t>to human leucocyte antigens (HLA) from </a:t>
            </a:r>
            <a:r>
              <a:rPr lang="en-US" sz="2400" dirty="0">
                <a:solidFill>
                  <a:srgbClr val="FF0000"/>
                </a:solidFill>
              </a:rPr>
              <a:t>blood transfusions</a:t>
            </a:r>
            <a:r>
              <a:rPr lang="en-US" sz="2400" dirty="0"/>
              <a:t>,</a:t>
            </a:r>
            <a:r>
              <a:rPr lang="en-US" sz="2400" dirty="0">
                <a:solidFill>
                  <a:srgbClr val="FF0000"/>
                </a:solidFill>
              </a:rPr>
              <a:t> pregnancy </a:t>
            </a:r>
            <a:r>
              <a:rPr lang="en-US" sz="2400" dirty="0"/>
              <a:t>or </a:t>
            </a:r>
            <a:r>
              <a:rPr lang="en-US" sz="2400" dirty="0" smtClean="0"/>
              <a:t>a </a:t>
            </a:r>
            <a:r>
              <a:rPr lang="en-US" sz="2400" dirty="0" smtClean="0">
                <a:solidFill>
                  <a:srgbClr val="FF0000"/>
                </a:solidFill>
              </a:rPr>
              <a:t>previous transplantation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0437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607" y="164892"/>
            <a:ext cx="10987789" cy="65806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002" y="58056"/>
            <a:ext cx="9355995" cy="17707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flipH="1">
            <a:off x="8844196" y="6011056"/>
            <a:ext cx="31179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www.transplantjournal.com</a:t>
            </a:r>
          </a:p>
        </p:txBody>
      </p:sp>
    </p:spTree>
    <p:extLst>
      <p:ext uri="{BB962C8B-B14F-4D97-AF65-F5344CB8AC3E}">
        <p14:creationId xmlns:p14="http://schemas.microsoft.com/office/powerpoint/2010/main" val="3021032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05" y="404735"/>
            <a:ext cx="10927829" cy="622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16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203" y="614598"/>
            <a:ext cx="9773587" cy="559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09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281" y="1334124"/>
            <a:ext cx="10058401" cy="52465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394" y="1"/>
            <a:ext cx="7044836" cy="133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40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185" y="1469036"/>
            <a:ext cx="8724274" cy="51116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963" y="1"/>
            <a:ext cx="7529166" cy="134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13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4302" y="2274838"/>
            <a:ext cx="9864955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1-The C1-INH appears </a:t>
            </a:r>
            <a:r>
              <a:rPr lang="en-US" sz="2800" dirty="0">
                <a:solidFill>
                  <a:srgbClr val="FF0000"/>
                </a:solidFill>
              </a:rPr>
              <a:t>safe</a:t>
            </a:r>
            <a:r>
              <a:rPr lang="en-US" sz="2800" dirty="0"/>
              <a:t> in the </a:t>
            </a:r>
            <a:r>
              <a:rPr lang="en-US" sz="2800" dirty="0" smtClean="0"/>
              <a:t>post transplant </a:t>
            </a:r>
            <a:r>
              <a:rPr lang="en-US" sz="2800" dirty="0"/>
              <a:t>period</a:t>
            </a:r>
            <a:r>
              <a:rPr lang="en-US" sz="2800" dirty="0" smtClean="0"/>
              <a:t>. </a:t>
            </a:r>
          </a:p>
          <a:p>
            <a:pPr algn="just"/>
            <a:r>
              <a:rPr lang="en-US" sz="2800" dirty="0" smtClean="0"/>
              <a:t> </a:t>
            </a:r>
          </a:p>
          <a:p>
            <a:pPr algn="just"/>
            <a:r>
              <a:rPr lang="en-US" sz="2800" dirty="0" smtClean="0"/>
              <a:t>2- The C1-INH </a:t>
            </a:r>
            <a:r>
              <a:rPr lang="en-US" sz="2800" dirty="0"/>
              <a:t>treatment may </a:t>
            </a:r>
            <a:r>
              <a:rPr lang="en-US" sz="2800" dirty="0" smtClean="0"/>
              <a:t>reduce </a:t>
            </a:r>
            <a:r>
              <a:rPr lang="en-US" sz="2800" dirty="0" smtClean="0">
                <a:solidFill>
                  <a:srgbClr val="FF0000"/>
                </a:solidFill>
              </a:rPr>
              <a:t>ischemia-reperfusion injury</a:t>
            </a:r>
            <a:r>
              <a:rPr lang="en-US" sz="2800" dirty="0" smtClean="0"/>
              <a:t>.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3-The </a:t>
            </a:r>
            <a:r>
              <a:rPr lang="en-US" sz="2800" dirty="0"/>
              <a:t>C1-INH also resulted in significant elevations of C1-INH levels</a:t>
            </a:r>
            <a:r>
              <a:rPr lang="en-US" sz="2800" dirty="0" smtClean="0"/>
              <a:t>,   </a:t>
            </a:r>
            <a:r>
              <a:rPr lang="en-US" sz="2800" dirty="0">
                <a:solidFill>
                  <a:srgbClr val="FF0000"/>
                </a:solidFill>
              </a:rPr>
              <a:t>C3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FF0000"/>
                </a:solidFill>
              </a:rPr>
              <a:t>C4, </a:t>
            </a:r>
            <a:r>
              <a:rPr lang="en-US" sz="2800" dirty="0"/>
              <a:t>and </a:t>
            </a:r>
            <a:r>
              <a:rPr lang="en-US" sz="2800" dirty="0" smtClean="0"/>
              <a:t>reduced </a:t>
            </a:r>
            <a:r>
              <a:rPr lang="en-US" sz="2800" dirty="0" smtClean="0">
                <a:solidFill>
                  <a:srgbClr val="FF0000"/>
                </a:solidFill>
              </a:rPr>
              <a:t>C1q</a:t>
            </a:r>
            <a:r>
              <a:rPr lang="en-US" sz="2800" dirty="0">
                <a:solidFill>
                  <a:srgbClr val="FF0000"/>
                </a:solidFill>
              </a:rPr>
              <a:t>+ HLA antibodies</a:t>
            </a:r>
            <a:r>
              <a:rPr lang="en-US" sz="2800" dirty="0"/>
              <a:t>. Taken </a:t>
            </a:r>
            <a:r>
              <a:rPr lang="en-US" sz="2800" dirty="0" smtClean="0"/>
              <a:t>together may prove useful in </a:t>
            </a:r>
            <a:r>
              <a:rPr lang="en-US" sz="2800" dirty="0"/>
              <a:t>prevention of </a:t>
            </a:r>
            <a:r>
              <a:rPr lang="en-US" sz="2800" dirty="0">
                <a:solidFill>
                  <a:srgbClr val="FF0000"/>
                </a:solidFill>
              </a:rPr>
              <a:t>AMR</a:t>
            </a:r>
            <a:r>
              <a:rPr lang="en-US" sz="2800" dirty="0" smtClean="0">
                <a:solidFill>
                  <a:srgbClr val="FF0000"/>
                </a:solidFill>
              </a:rPr>
              <a:t>. </a:t>
            </a:r>
            <a:r>
              <a:rPr lang="en-US" sz="2800" dirty="0" smtClean="0"/>
              <a:t> </a:t>
            </a:r>
          </a:p>
          <a:p>
            <a:pPr algn="just"/>
            <a:r>
              <a:rPr lang="en-US" sz="2800" dirty="0"/>
              <a:t> </a:t>
            </a:r>
            <a:endParaRPr lang="en-US" sz="2800" dirty="0" smtClean="0"/>
          </a:p>
          <a:p>
            <a:pPr algn="just"/>
            <a:r>
              <a:rPr lang="en-US" sz="2800" dirty="0" smtClean="0"/>
              <a:t> </a:t>
            </a:r>
          </a:p>
          <a:p>
            <a:r>
              <a:rPr lang="en-US" sz="2400" dirty="0" smtClean="0"/>
              <a:t>                              </a:t>
            </a:r>
            <a:r>
              <a:rPr lang="en-US" sz="2400" dirty="0">
                <a:solidFill>
                  <a:srgbClr val="FF0000"/>
                </a:solidFill>
              </a:rPr>
              <a:t>Further controlled studies are warranted.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790" y="0"/>
            <a:ext cx="7719936" cy="227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278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72" y="928914"/>
            <a:ext cx="9013371" cy="59290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057" y="1"/>
            <a:ext cx="9768114" cy="21916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868229" y="3918857"/>
            <a:ext cx="30625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. </a:t>
            </a:r>
            <a:r>
              <a:rPr lang="en-US" dirty="0" smtClean="0"/>
              <a:t>Eculizumab (</a:t>
            </a:r>
            <a:r>
              <a:rPr lang="en-US" dirty="0"/>
              <a:t>1200 mg) was administered intravenously approximately 1 </a:t>
            </a:r>
            <a:r>
              <a:rPr lang="en-US" dirty="0" smtClean="0"/>
              <a:t>hour (</a:t>
            </a:r>
            <a:r>
              <a:rPr lang="en-US" dirty="0"/>
              <a:t>day </a:t>
            </a:r>
            <a:r>
              <a:rPr lang="en-US" dirty="0" smtClean="0"/>
              <a:t>0)and then  900 </a:t>
            </a:r>
            <a:r>
              <a:rPr lang="en-US" dirty="0"/>
              <a:t>mg on </a:t>
            </a:r>
            <a:r>
              <a:rPr lang="en-US" dirty="0" smtClean="0"/>
              <a:t>post transplant days </a:t>
            </a:r>
            <a:r>
              <a:rPr lang="en-US" dirty="0"/>
              <a:t>1, 7, 14 (± 2 days), 21 (± 2 days), and 28 (± 2 days) and 1200 </a:t>
            </a:r>
            <a:r>
              <a:rPr lang="en-US" dirty="0" smtClean="0"/>
              <a:t>mg during post transplant </a:t>
            </a:r>
            <a:r>
              <a:rPr lang="en-US" dirty="0"/>
              <a:t>weeks 5 (± 2 days), 7 (± 2 days), and 9 (± </a:t>
            </a:r>
            <a:r>
              <a:rPr lang="en-US" dirty="0" smtClean="0"/>
              <a:t>2 days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179260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31202" y="3236685"/>
            <a:ext cx="34979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Observed treatment failure rate (8.8%) was </a:t>
            </a:r>
            <a:r>
              <a:rPr lang="en-US" sz="2000" dirty="0" smtClean="0">
                <a:solidFill>
                  <a:srgbClr val="FF0000"/>
                </a:solidFill>
              </a:rPr>
              <a:t>significantly lower </a:t>
            </a:r>
            <a:r>
              <a:rPr lang="en-US" sz="2000" dirty="0"/>
              <a:t>than expected for standard care (40%; P &lt; .001). By 9 weeks, 3 of 80 </a:t>
            </a:r>
            <a:r>
              <a:rPr lang="en-US" sz="2000" dirty="0" smtClean="0"/>
              <a:t>patients had </a:t>
            </a:r>
            <a:r>
              <a:rPr lang="en-US" sz="2000" dirty="0"/>
              <a:t>experienced AMR, and 4 of 80 </a:t>
            </a:r>
            <a:r>
              <a:rPr lang="en-US" sz="2000" dirty="0" smtClean="0"/>
              <a:t>had experienced </a:t>
            </a:r>
            <a:r>
              <a:rPr lang="en-US" sz="2000" dirty="0"/>
              <a:t>graft loss. At 36 months, </a:t>
            </a:r>
            <a:r>
              <a:rPr lang="en-US" sz="2000" dirty="0" smtClean="0"/>
              <a:t>graft and </a:t>
            </a:r>
            <a:r>
              <a:rPr lang="en-US" sz="2000" dirty="0"/>
              <a:t>patient survival rates were </a:t>
            </a:r>
            <a:r>
              <a:rPr lang="en-US" sz="2000" dirty="0">
                <a:solidFill>
                  <a:srgbClr val="FF0000"/>
                </a:solidFill>
              </a:rPr>
              <a:t>83.4% and 91.5%, </a:t>
            </a:r>
            <a:r>
              <a:rPr lang="en-US" sz="2000" dirty="0"/>
              <a:t>respectively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86" y="1422400"/>
            <a:ext cx="7502599" cy="54355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327" y="0"/>
            <a:ext cx="7615345" cy="142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47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4629" y="3004457"/>
            <a:ext cx="9035141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1- In </a:t>
            </a:r>
            <a:r>
              <a:rPr lang="en-US" sz="2400" dirty="0"/>
              <a:t>a post hoc analysis </a:t>
            </a:r>
            <a:r>
              <a:rPr lang="en-US" sz="2400" dirty="0" smtClean="0"/>
              <a:t>including grade </a:t>
            </a:r>
            <a:r>
              <a:rPr lang="en-US" sz="2400" dirty="0"/>
              <a:t>I AMR, the treatment failure rate was </a:t>
            </a:r>
            <a:r>
              <a:rPr lang="en-US" sz="2400" dirty="0">
                <a:solidFill>
                  <a:srgbClr val="FF0000"/>
                </a:solidFill>
              </a:rPr>
              <a:t>lower in the </a:t>
            </a:r>
            <a:r>
              <a:rPr lang="en-US" sz="2400" dirty="0" smtClean="0">
                <a:solidFill>
                  <a:srgbClr val="FF0000"/>
                </a:solidFill>
              </a:rPr>
              <a:t>eculizumab    </a:t>
            </a:r>
            <a:r>
              <a:rPr lang="en-US" sz="2400" dirty="0"/>
              <a:t>group than in the SOC group, suggesting that terminal </a:t>
            </a:r>
            <a:r>
              <a:rPr lang="en-US" sz="2400" dirty="0" smtClean="0"/>
              <a:t>complement inhibition </a:t>
            </a:r>
            <a:r>
              <a:rPr lang="en-US" sz="2400" dirty="0"/>
              <a:t>may prevent early acute AMR</a:t>
            </a:r>
            <a:r>
              <a:rPr lang="en-US" sz="2400" dirty="0" smtClean="0"/>
              <a:t>. </a:t>
            </a:r>
          </a:p>
          <a:p>
            <a:endParaRPr lang="en-US" sz="2400" dirty="0" smtClean="0"/>
          </a:p>
          <a:p>
            <a:r>
              <a:rPr lang="en-US" sz="2400" dirty="0" smtClean="0"/>
              <a:t>2-  </a:t>
            </a:r>
            <a:r>
              <a:rPr lang="en-US" sz="2400" dirty="0"/>
              <a:t>Graft survival at 36 months </a:t>
            </a:r>
            <a:r>
              <a:rPr lang="en-US" sz="2400" dirty="0" smtClean="0"/>
              <a:t>post transplant for eculizumab treated patients </a:t>
            </a:r>
            <a:r>
              <a:rPr lang="en-US" sz="2400" dirty="0"/>
              <a:t>was </a:t>
            </a:r>
            <a:r>
              <a:rPr lang="en-US" sz="2400" dirty="0">
                <a:solidFill>
                  <a:srgbClr val="FF0000"/>
                </a:solidFill>
              </a:rPr>
              <a:t>91.8%</a:t>
            </a:r>
            <a:r>
              <a:rPr lang="en-US" sz="2400" dirty="0"/>
              <a:t> compared with </a:t>
            </a:r>
            <a:r>
              <a:rPr lang="en-US" sz="2400" dirty="0">
                <a:solidFill>
                  <a:srgbClr val="FF0000"/>
                </a:solidFill>
              </a:rPr>
              <a:t>78.5%</a:t>
            </a:r>
            <a:r>
              <a:rPr lang="en-US" sz="2400" dirty="0"/>
              <a:t> in the SOC group</a:t>
            </a:r>
            <a:r>
              <a:rPr lang="en-US" sz="2000" dirty="0"/>
              <a:t>,</a:t>
            </a:r>
            <a:endParaRPr lang="en-US" sz="2000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543" y="101600"/>
            <a:ext cx="10101943" cy="240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901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687" y="2046515"/>
            <a:ext cx="7184570" cy="47026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629" y="0"/>
            <a:ext cx="9782628" cy="238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522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8549" y="2374711"/>
            <a:ext cx="98702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Within Eurotransplant, around </a:t>
            </a:r>
            <a:r>
              <a:rPr lang="en-US" sz="2800" dirty="0">
                <a:solidFill>
                  <a:srgbClr val="FF0000"/>
                </a:solidFill>
              </a:rPr>
              <a:t>20% </a:t>
            </a:r>
            <a:r>
              <a:rPr lang="en-US" sz="2800" dirty="0"/>
              <a:t>of the patients awaiting </a:t>
            </a:r>
            <a:r>
              <a:rPr lang="en-US" sz="2800" dirty="0" smtClean="0"/>
              <a:t>a kidney </a:t>
            </a:r>
            <a:r>
              <a:rPr lang="en-US" sz="2800" dirty="0"/>
              <a:t>transplant is sensitized, and around </a:t>
            </a:r>
            <a:r>
              <a:rPr lang="en-US" sz="2800" dirty="0">
                <a:solidFill>
                  <a:srgbClr val="FF0000"/>
                </a:solidFill>
              </a:rPr>
              <a:t>5% </a:t>
            </a:r>
            <a:r>
              <a:rPr lang="en-US" sz="2800" dirty="0"/>
              <a:t>is highly sensitized</a:t>
            </a:r>
          </a:p>
        </p:txBody>
      </p:sp>
    </p:spTree>
    <p:extLst>
      <p:ext uri="{BB962C8B-B14F-4D97-AF65-F5344CB8AC3E}">
        <p14:creationId xmlns:p14="http://schemas.microsoft.com/office/powerpoint/2010/main" val="2694409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3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8342" y="2365829"/>
            <a:ext cx="60814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FC receptor neonatal ( </a:t>
            </a:r>
            <a:r>
              <a:rPr lang="en-US" sz="2800" dirty="0">
                <a:solidFill>
                  <a:srgbClr val="FF0000"/>
                </a:solidFill>
              </a:rPr>
              <a:t>FCRN</a:t>
            </a:r>
            <a:r>
              <a:rPr lang="en-US" sz="2800" dirty="0" smtClean="0">
                <a:solidFill>
                  <a:srgbClr val="FF0000"/>
                </a:solidFill>
              </a:rPr>
              <a:t>) manipulation for treatment of A MR</a:t>
            </a:r>
            <a:endParaRPr lang="fa-I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010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886" y="638629"/>
            <a:ext cx="9535885" cy="566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053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1143" y="1930400"/>
            <a:ext cx="939906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FcRn</a:t>
            </a:r>
            <a:r>
              <a:rPr lang="en-US" sz="2400" dirty="0"/>
              <a:t> is a nonclassical major histocompatibility complex Class </a:t>
            </a:r>
            <a:r>
              <a:rPr lang="en-US" sz="2400" dirty="0" smtClean="0"/>
              <a:t>I receptor</a:t>
            </a:r>
            <a:r>
              <a:rPr lang="en-US" sz="2400" dirty="0"/>
              <a:t>, recognized as being responsible </a:t>
            </a:r>
            <a:r>
              <a:rPr lang="en-US" sz="2400" dirty="0">
                <a:solidFill>
                  <a:srgbClr val="FF0000"/>
                </a:solidFill>
              </a:rPr>
              <a:t>for prolonging the </a:t>
            </a:r>
            <a:r>
              <a:rPr lang="en-US" sz="2400" dirty="0" smtClean="0">
                <a:solidFill>
                  <a:srgbClr val="FF0000"/>
                </a:solidFill>
              </a:rPr>
              <a:t>half-life </a:t>
            </a:r>
            <a:r>
              <a:rPr lang="en-US" sz="2400" dirty="0" smtClean="0"/>
              <a:t>of </a:t>
            </a:r>
            <a:r>
              <a:rPr lang="en-US" sz="2400" dirty="0"/>
              <a:t>circulating IgG and albumin. FcRn receptors are widely </a:t>
            </a:r>
            <a:r>
              <a:rPr lang="en-US" sz="2400" dirty="0" smtClean="0"/>
              <a:t>distributed in </a:t>
            </a:r>
            <a:r>
              <a:rPr lang="en-US" sz="2400" dirty="0"/>
              <a:t>virtually all tissues of the body and especially on monocytes/ macrophages. IgG and albumin binding to FcRn is pH dependent, </a:t>
            </a:r>
            <a:r>
              <a:rPr lang="en-US" sz="2400" dirty="0" smtClean="0"/>
              <a:t>resulting in </a:t>
            </a:r>
            <a:r>
              <a:rPr lang="en-US" sz="2400" dirty="0"/>
              <a:t>a significant </a:t>
            </a:r>
            <a:r>
              <a:rPr lang="en-US" sz="2400" dirty="0" smtClean="0"/>
              <a:t> prolongation </a:t>
            </a:r>
            <a:r>
              <a:rPr lang="en-US" sz="2400" dirty="0"/>
              <a:t>of the half-life of these 2 </a:t>
            </a:r>
            <a:r>
              <a:rPr lang="en-US" sz="2400" dirty="0" smtClean="0"/>
              <a:t>important </a:t>
            </a:r>
            <a:r>
              <a:rPr lang="en-US" sz="2400" dirty="0"/>
              <a:t>proteins. Emerging data suggest </a:t>
            </a:r>
            <a:r>
              <a:rPr lang="en-US" sz="2400" dirty="0">
                <a:solidFill>
                  <a:srgbClr val="FF0000"/>
                </a:solidFill>
              </a:rPr>
              <a:t>manipulation of </a:t>
            </a:r>
            <a:r>
              <a:rPr lang="en-US" sz="2400" dirty="0" smtClean="0">
                <a:solidFill>
                  <a:srgbClr val="FF0000"/>
                </a:solidFill>
              </a:rPr>
              <a:t>IgG-Fc/FcRn interactions </a:t>
            </a:r>
            <a:r>
              <a:rPr lang="en-US" sz="2400" dirty="0"/>
              <a:t>will have implications for new therapeutic </a:t>
            </a:r>
            <a:r>
              <a:rPr lang="en-US" sz="2400" dirty="0" smtClean="0"/>
              <a:t>approaches  </a:t>
            </a:r>
          </a:p>
          <a:p>
            <a:endParaRPr lang="en-US" sz="2400" dirty="0"/>
          </a:p>
          <a:p>
            <a:r>
              <a:rPr lang="en-US" sz="2400" dirty="0" smtClean="0"/>
              <a:t> </a:t>
            </a:r>
          </a:p>
          <a:p>
            <a:r>
              <a:rPr lang="en-US" sz="2400" dirty="0" smtClean="0"/>
              <a:t>                                          </a:t>
            </a:r>
            <a:r>
              <a:rPr lang="en-US" sz="1600" dirty="0">
                <a:solidFill>
                  <a:srgbClr val="FF0000"/>
                </a:solidFill>
              </a:rPr>
              <a:t>Am J Transplant. 2020;20:42–56.</a:t>
            </a:r>
            <a:endParaRPr lang="fa-IR" sz="16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371" y="188686"/>
            <a:ext cx="9013372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054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7600" y="1973943"/>
            <a:ext cx="1012282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Of interest </a:t>
            </a:r>
            <a:r>
              <a:rPr lang="en-US" sz="2400" dirty="0" smtClean="0"/>
              <a:t>is that </a:t>
            </a:r>
            <a:r>
              <a:rPr lang="en-US" sz="2400" dirty="0"/>
              <a:t>the system can be </a:t>
            </a:r>
            <a:r>
              <a:rPr lang="en-US" sz="2400" dirty="0">
                <a:solidFill>
                  <a:srgbClr val="FF0000"/>
                </a:solidFill>
              </a:rPr>
              <a:t>manipulated</a:t>
            </a:r>
            <a:r>
              <a:rPr lang="en-US" sz="2400" dirty="0"/>
              <a:t> to obtain the </a:t>
            </a:r>
            <a:r>
              <a:rPr lang="en-US" sz="2400" dirty="0">
                <a:solidFill>
                  <a:srgbClr val="FF0000"/>
                </a:solidFill>
              </a:rPr>
              <a:t>opposite effect</a:t>
            </a:r>
            <a:r>
              <a:rPr lang="en-US" sz="2400" dirty="0"/>
              <a:t>.</a:t>
            </a:r>
          </a:p>
          <a:p>
            <a:r>
              <a:rPr lang="en-US" sz="2400" dirty="0"/>
              <a:t>IgG-Fc can be engineered to enhance FcRn binding and thus </a:t>
            </a:r>
            <a:r>
              <a:rPr lang="en-US" sz="2400" dirty="0" smtClean="0"/>
              <a:t>extend the </a:t>
            </a:r>
            <a:r>
              <a:rPr lang="en-US" sz="2400" dirty="0"/>
              <a:t>half-life of therapeutic monoclonals. Here, Fc mutations that </a:t>
            </a:r>
            <a:r>
              <a:rPr lang="en-US" sz="2400" dirty="0" smtClean="0"/>
              <a:t>enhance the </a:t>
            </a:r>
            <a:r>
              <a:rPr lang="en-US" sz="2400" dirty="0"/>
              <a:t>monoclonal IgG binding to FcRn at pH 6.5 </a:t>
            </a:r>
            <a:r>
              <a:rPr lang="en-US" sz="2400" dirty="0" smtClean="0"/>
              <a:t>preferentially allows </a:t>
            </a:r>
            <a:r>
              <a:rPr lang="en-US" sz="2400" dirty="0"/>
              <a:t>FcRn binding and recycling through the cytosol carrying </a:t>
            </a:r>
            <a:r>
              <a:rPr lang="en-US" sz="2400" dirty="0" smtClean="0"/>
              <a:t>their target </a:t>
            </a:r>
            <a:r>
              <a:rPr lang="en-US" sz="2400" dirty="0"/>
              <a:t>antigens in the F(</a:t>
            </a:r>
            <a:r>
              <a:rPr lang="en-US" sz="2400" dirty="0" err="1"/>
              <a:t>ab</a:t>
            </a:r>
            <a:r>
              <a:rPr lang="en-US" sz="2400" dirty="0"/>
              <a:t>)′2 binding sites that are released at </a:t>
            </a:r>
            <a:r>
              <a:rPr lang="en-US" sz="2400" dirty="0" err="1" smtClean="0"/>
              <a:t>Ph</a:t>
            </a:r>
            <a:r>
              <a:rPr lang="en-US" sz="2400" dirty="0" smtClean="0"/>
              <a:t> 6.5 </a:t>
            </a:r>
            <a:r>
              <a:rPr lang="en-US" sz="2400" dirty="0"/>
              <a:t>and degraded in the lysosome while the “</a:t>
            </a:r>
            <a:r>
              <a:rPr lang="en-US" sz="2400" dirty="0">
                <a:solidFill>
                  <a:srgbClr val="FF0000"/>
                </a:solidFill>
              </a:rPr>
              <a:t>refreshed</a:t>
            </a:r>
            <a:r>
              <a:rPr lang="en-US" sz="2400" dirty="0"/>
              <a:t>” </a:t>
            </a:r>
            <a:r>
              <a:rPr lang="en-US" sz="2400" dirty="0" smtClean="0"/>
              <a:t>monoclonal is </a:t>
            </a:r>
            <a:r>
              <a:rPr lang="en-US" sz="2400" dirty="0"/>
              <a:t>shuttled to the cell surface and released to the plasma with </a:t>
            </a:r>
            <a:r>
              <a:rPr lang="en-US" sz="2400" dirty="0" smtClean="0"/>
              <a:t>clean F(</a:t>
            </a:r>
            <a:r>
              <a:rPr lang="en-US" sz="2400" dirty="0" err="1" smtClean="0"/>
              <a:t>ab</a:t>
            </a:r>
            <a:r>
              <a:rPr lang="en-US" sz="2400" dirty="0"/>
              <a:t>)′2 antigen-binding </a:t>
            </a:r>
            <a:r>
              <a:rPr lang="en-US" sz="2400" dirty="0" smtClean="0"/>
              <a:t>sites </a:t>
            </a:r>
          </a:p>
          <a:p>
            <a:endParaRPr lang="en-US" sz="2400" dirty="0"/>
          </a:p>
          <a:p>
            <a:r>
              <a:rPr lang="en-US" sz="2400" dirty="0" smtClean="0"/>
              <a:t> </a:t>
            </a:r>
          </a:p>
          <a:p>
            <a:r>
              <a:rPr lang="en-US" sz="2400" dirty="0" smtClean="0"/>
              <a:t>                                       </a:t>
            </a:r>
            <a:r>
              <a:rPr lang="en-US" sz="1600" dirty="0">
                <a:solidFill>
                  <a:srgbClr val="FF0000"/>
                </a:solidFill>
              </a:rPr>
              <a:t>Am J Transplant. 2020;20:42–56</a:t>
            </a:r>
            <a:endParaRPr lang="fa-IR" sz="16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665" y="159658"/>
            <a:ext cx="9010669" cy="161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16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3405" y="1405054"/>
            <a:ext cx="840801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Ravulizumab</a:t>
            </a:r>
            <a:r>
              <a:rPr lang="en-US" sz="2400" dirty="0"/>
              <a:t> (anti-C5), mentioned in the complement section of </a:t>
            </a:r>
            <a:r>
              <a:rPr lang="en-US" sz="2400" dirty="0" smtClean="0"/>
              <a:t>this article</a:t>
            </a:r>
            <a:r>
              <a:rPr lang="en-US" sz="2400" dirty="0"/>
              <a:t>, is the first example of a therapeutic monoclonal </a:t>
            </a:r>
            <a:r>
              <a:rPr lang="en-US" sz="2400" dirty="0" smtClean="0"/>
              <a:t>engineered from </a:t>
            </a:r>
            <a:r>
              <a:rPr lang="en-US" sz="2400" dirty="0">
                <a:solidFill>
                  <a:srgbClr val="FF0000"/>
                </a:solidFill>
              </a:rPr>
              <a:t>eculizumab</a:t>
            </a:r>
            <a:r>
              <a:rPr lang="en-US" sz="2400" dirty="0"/>
              <a:t> to have enhanced pH-dependent binding to </a:t>
            </a:r>
            <a:r>
              <a:rPr lang="en-US" sz="2400" dirty="0" smtClean="0"/>
              <a:t>FcRn and </a:t>
            </a:r>
            <a:r>
              <a:rPr lang="en-US" sz="2400" dirty="0"/>
              <a:t>antigen (C5) release in the </a:t>
            </a:r>
            <a:r>
              <a:rPr lang="en-US" sz="2400" dirty="0" smtClean="0"/>
              <a:t>cytosol.</a:t>
            </a:r>
          </a:p>
          <a:p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dirty="0" smtClean="0"/>
              <a:t>                                           </a:t>
            </a:r>
            <a:r>
              <a:rPr lang="en-US" dirty="0" smtClean="0">
                <a:solidFill>
                  <a:srgbClr val="FF0000"/>
                </a:solidFill>
              </a:rPr>
              <a:t>Am </a:t>
            </a:r>
            <a:r>
              <a:rPr lang="en-US" dirty="0">
                <a:solidFill>
                  <a:srgbClr val="FF0000"/>
                </a:solidFill>
              </a:rPr>
              <a:t>J Transplant. 2020;20:42–56</a:t>
            </a:r>
          </a:p>
          <a:p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9207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708" y="384464"/>
            <a:ext cx="8769927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555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371" y="261257"/>
            <a:ext cx="7518400" cy="611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1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181" y="155864"/>
            <a:ext cx="8863444" cy="60267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01437" y="6182591"/>
            <a:ext cx="10629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Survival benefit of desensitization in HLA antigen–incompatible kidney </a:t>
            </a:r>
            <a:r>
              <a:rPr lang="en-US" sz="1400" dirty="0" smtClean="0">
                <a:solidFill>
                  <a:srgbClr val="FF0000"/>
                </a:solidFill>
              </a:rPr>
              <a:t>,2011 </a:t>
            </a:r>
            <a:r>
              <a:rPr lang="en-US" sz="1400" dirty="0">
                <a:solidFill>
                  <a:srgbClr val="FF0000"/>
                </a:solidFill>
              </a:rPr>
              <a:t>Massachusetts </a:t>
            </a:r>
            <a:r>
              <a:rPr lang="en-US" sz="1400" dirty="0" smtClean="0">
                <a:solidFill>
                  <a:srgbClr val="FF0000"/>
                </a:solidFill>
              </a:rPr>
              <a:t>Medical Society </a:t>
            </a:r>
            <a:r>
              <a:rPr lang="en-US" sz="1400" dirty="0">
                <a:solidFill>
                  <a:srgbClr val="FF0000"/>
                </a:solidFill>
              </a:rPr>
              <a:t>(MMS); reproduced from Montgomery et </a:t>
            </a:r>
            <a:r>
              <a:rPr lang="en-US" sz="1400" dirty="0" smtClean="0">
                <a:solidFill>
                  <a:srgbClr val="FF0000"/>
                </a:solidFill>
              </a:rPr>
              <a:t>al 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098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46399"/>
            <a:ext cx="4154310" cy="32850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4311" y="2946399"/>
            <a:ext cx="3996267" cy="30028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0578" y="2946398"/>
            <a:ext cx="3881910" cy="3002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4220" y="0"/>
            <a:ext cx="9741601" cy="22126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52710" y="6231465"/>
            <a:ext cx="42804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N ENGL j </a:t>
            </a:r>
            <a:r>
              <a:rPr lang="en-US" sz="1600" dirty="0">
                <a:solidFill>
                  <a:srgbClr val="FF0000"/>
                </a:solidFill>
              </a:rPr>
              <a:t>med 365;4 </a:t>
            </a:r>
            <a:r>
              <a:rPr lang="en-US" sz="1400" dirty="0">
                <a:solidFill>
                  <a:srgbClr val="FF0000"/>
                </a:solidFill>
              </a:rPr>
              <a:t>nejm.318</a:t>
            </a:r>
            <a:r>
              <a:rPr lang="en-US" sz="1600" dirty="0">
                <a:solidFill>
                  <a:srgbClr val="FF0000"/>
                </a:solidFill>
              </a:rPr>
              <a:t> org </a:t>
            </a:r>
            <a:r>
              <a:rPr lang="en-US" sz="1600" dirty="0" err="1">
                <a:solidFill>
                  <a:srgbClr val="FF0000"/>
                </a:solidFill>
              </a:rPr>
              <a:t>july</a:t>
            </a:r>
            <a:r>
              <a:rPr lang="en-US" sz="1600" dirty="0">
                <a:solidFill>
                  <a:srgbClr val="FF0000"/>
                </a:solidFill>
              </a:rPr>
              <a:t> 28, 2011</a:t>
            </a:r>
          </a:p>
        </p:txBody>
      </p:sp>
    </p:spTree>
    <p:extLst>
      <p:ext uri="{BB962C8B-B14F-4D97-AF65-F5344CB8AC3E}">
        <p14:creationId xmlns:p14="http://schemas.microsoft.com/office/powerpoint/2010/main" val="1292404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2954</TotalTime>
  <Words>1848</Words>
  <Application>Microsoft Office PowerPoint</Application>
  <PresentationFormat>Widescreen</PresentationFormat>
  <Paragraphs>103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vaav</dc:creator>
  <cp:lastModifiedBy>lenovo</cp:lastModifiedBy>
  <cp:revision>133</cp:revision>
  <dcterms:created xsi:type="dcterms:W3CDTF">2020-12-05T07:25:25Z</dcterms:created>
  <dcterms:modified xsi:type="dcterms:W3CDTF">2021-01-08T19:23:56Z</dcterms:modified>
</cp:coreProperties>
</file>